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269" r:id="rId6"/>
    <p:sldId id="267" r:id="rId7"/>
    <p:sldId id="268" r:id="rId8"/>
    <p:sldId id="266" r:id="rId9"/>
    <p:sldId id="260" r:id="rId10"/>
    <p:sldId id="265" r:id="rId11"/>
    <p:sldId id="261" r:id="rId12"/>
    <p:sldId id="264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0" autoAdjust="0"/>
    <p:restoredTop sz="96288"/>
  </p:normalViewPr>
  <p:slideViewPr>
    <p:cSldViewPr snapToGrid="0" snapToObjects="1" showGuides="1">
      <p:cViewPr varScale="1">
        <p:scale>
          <a:sx n="101" d="100"/>
          <a:sy n="101" d="100"/>
        </p:scale>
        <p:origin x="224" y="4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-laskentataulukko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57206444183849"/>
          <c:y val="0.0252247862138455"/>
          <c:w val="0.916843398322657"/>
          <c:h val="0.8063351542098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BF5-084B-9211-911E43467D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BF5-084B-9211-911E43467DC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2.0</c:v>
                </c:pt>
                <c:pt idx="1">
                  <c:v>2.0</c:v>
                </c:pt>
                <c:pt idx="2">
                  <c:v>3.0</c:v>
                </c:pt>
                <c:pt idx="3">
                  <c:v>5.0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BF5-084B-9211-911E43467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8862544"/>
        <c:axId val="300849200"/>
      </c:barChart>
      <c:catAx>
        <c:axId val="358862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i-FI"/>
          </a:p>
        </c:txPr>
        <c:crossAx val="300849200"/>
        <c:crosses val="autoZero"/>
        <c:auto val="1"/>
        <c:lblAlgn val="ctr"/>
        <c:lblOffset val="100"/>
        <c:noMultiLvlLbl val="0"/>
      </c:catAx>
      <c:valAx>
        <c:axId val="30084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65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i-FI"/>
          </a:p>
        </c:txPr>
        <c:crossAx val="358862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722108735432"/>
          <c:y val="0.929100217141173"/>
          <c:w val="0.466555782529135"/>
          <c:h val="0.0708997828588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defRPr>
          </a:pPr>
          <a:endParaRPr lang="fi-FI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45C365-1C26-6946-87AF-75D6A7DF4277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FFFB7-F2A5-7347-AEB2-258A388E9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42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haagahelia.contenthub.fi/ui/folders/9359551?selectedIndex=-1&amp;selectedId=&amp;sortBy=name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chart" Target="../charts/chart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A6B628-BFED-FA4D-A06C-0525A9813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1773238"/>
            <a:ext cx="11125200" cy="1808941"/>
          </a:xfrm>
        </p:spPr>
        <p:txBody>
          <a:bodyPr bIns="0" anchor="b" anchorCtr="0">
            <a:normAutofit/>
          </a:bodyPr>
          <a:lstStyle>
            <a:lvl1pPr algn="l">
              <a:lnSpc>
                <a:spcPts val="5500"/>
              </a:lnSpc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5B839A5-1182-6945-B986-217B82B3AC8A}"/>
              </a:ext>
            </a:extLst>
          </p:cNvPr>
          <p:cNvSpPr/>
          <p:nvPr userDrawn="1"/>
        </p:nvSpPr>
        <p:spPr>
          <a:xfrm>
            <a:off x="0" y="-204438"/>
            <a:ext cx="12192000" cy="70624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1" name="Text Placeholder 2">
            <a:extLst>
              <a:ext uri="{FF2B5EF4-FFF2-40B4-BE49-F238E27FC236}">
                <a16:creationId xmlns="" xmlns:a16="http://schemas.microsoft.com/office/drawing/2014/main" id="{286A543E-9917-B841-9AEB-86C49D0B0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3955258"/>
            <a:ext cx="11125200" cy="581375"/>
          </a:xfrm>
        </p:spPr>
        <p:txBody>
          <a:bodyPr bIns="0" numCol="1" anchor="t" anchorCtr="0">
            <a:norm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27BE7B5-78F9-E34B-B1C6-AAE429BE65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4551998"/>
            <a:ext cx="3030536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35B864B8-8D08-7B43-B4FB-B2FB41A5D9E3}" type="datetime1">
              <a:rPr lang="fi-FI" smtClean="0"/>
              <a:t>8.5.2026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1C7B06C5-3A2A-724C-8BFB-C168F115C6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36397" y="4852367"/>
            <a:ext cx="4439666" cy="141795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A338E54-5268-3B4D-A8E4-50D192545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0863" y="6288437"/>
            <a:ext cx="9223921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01ACF3-B1AE-4247-A41A-4A599C230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025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End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omputer sitting on top of a table&#10;&#10;Description automatically generated">
            <a:extLst>
              <a:ext uri="{FF2B5EF4-FFF2-40B4-BE49-F238E27FC236}">
                <a16:creationId xmlns="" xmlns:a16="http://schemas.microsoft.com/office/drawing/2014/main" id="{8EEFCBFA-BDAD-D34C-9A8B-2F7C8A8AFA7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123709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="" xmlns:a16="http://schemas.microsoft.com/office/drawing/2014/main" id="{5F470768-DFDA-C045-91C3-E4A4C8EF2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796402"/>
            <a:ext cx="5616575" cy="1265196"/>
          </a:xfrm>
        </p:spPr>
        <p:txBody>
          <a:bodyPr anchor="ctr" anchorCtr="0">
            <a:normAutofit/>
          </a:bodyPr>
          <a:lstStyle>
            <a:lvl1pPr algn="l">
              <a:lnSpc>
                <a:spcPts val="4800"/>
              </a:lnSpc>
              <a:defRPr sz="44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="" xmlns:a16="http://schemas.microsoft.com/office/drawing/2014/main" id="{CC707F25-B2A1-2843-BAC7-68171ECBA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0" y="4061598"/>
            <a:ext cx="5580062" cy="1672452"/>
          </a:xfrm>
        </p:spPr>
        <p:txBody>
          <a:bodyPr bIns="0" numCol="1" anchor="b" anchorCtr="0"/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lnSpc>
                <a:spcPts val="2400"/>
              </a:lnSpc>
              <a:spcBef>
                <a:spcPts val="600"/>
              </a:spcBef>
            </a:pPr>
            <a:r>
              <a:rPr lang="en-US" sz="1800">
                <a:solidFill>
                  <a:schemeClr val="accent1"/>
                </a:solidFill>
              </a:rPr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A85A-FC56-D34C-9AA6-ECC3D2586F37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915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2Column_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773238"/>
            <a:ext cx="11125198" cy="414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6EEF-E660-7844-8930-418AFF95EA40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9227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2column_Subheadline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CE68CF3-D9B4-FF41-BDA1-3F28E81C1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1773238"/>
            <a:ext cx="11125199" cy="576262"/>
          </a:xfrm>
        </p:spPr>
        <p:txBody>
          <a:bodyPr numCol="1" anchor="t" anchorCtr="0"/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2349500"/>
            <a:ext cx="11125198" cy="3563938"/>
          </a:xfrm>
        </p:spPr>
        <p:txBody>
          <a:bodyPr/>
          <a:lstStyle>
            <a:lvl1pPr marL="288000" indent="-288000">
              <a:buFont typeface="+mj-lt"/>
              <a:buAutoNum type="arabicPeriod"/>
              <a:defRPr/>
            </a:lvl1pPr>
            <a:lvl2pPr marL="720000">
              <a:defRPr/>
            </a:lvl2pPr>
            <a:lvl3pPr marL="1080000">
              <a:defRPr/>
            </a:lvl3pPr>
            <a:lvl4pPr marL="1440000">
              <a:defRPr/>
            </a:lvl4pPr>
            <a:lvl5pPr marL="180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0C7EC-C1C1-9849-A573-7692478FCD52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484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_Comparison_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144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773239"/>
            <a:ext cx="5365750" cy="41402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="" xmlns:a16="http://schemas.microsoft.com/office/drawing/2014/main" id="{B51DBAD3-72AB-224A-860C-9CB2F35578E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86646" y="1773239"/>
            <a:ext cx="5389417" cy="41402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F3FE-30BE-2040-9151-6FBC4992BF4F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4761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080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1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773238"/>
            <a:ext cx="11125198" cy="41402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CD7B-6966-E249-89F2-D46BDFBF56BE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579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1Column_Subheadline_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="" xmlns:a16="http://schemas.microsoft.com/office/drawing/2014/main" id="{EB26B0A7-DD87-684D-A3EE-AEFC507F7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188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2">
            <a:extLst>
              <a:ext uri="{FF2B5EF4-FFF2-40B4-BE49-F238E27FC236}">
                <a16:creationId xmlns="" xmlns:a16="http://schemas.microsoft.com/office/drawing/2014/main" id="{295B0400-B942-424D-A30A-B748E6B48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1768125"/>
            <a:ext cx="11125199" cy="581375"/>
          </a:xfrm>
        </p:spPr>
        <p:txBody>
          <a:bodyPr bIns="0" numCol="1" anchor="t" anchorCtr="0">
            <a:norm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="" xmlns:a16="http://schemas.microsoft.com/office/drawing/2014/main" id="{ECC87E21-AFBF-8743-88CC-D9BE2CF2B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2353911"/>
            <a:ext cx="11125198" cy="3559527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CD7B-6966-E249-89F2-D46BDFBF56BE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960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Comparison_Subheadline_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144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CE68CF3-D9B4-FF41-BDA1-3F28E81C1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68125"/>
            <a:ext cx="5365750" cy="581375"/>
          </a:xfrm>
        </p:spPr>
        <p:txBody>
          <a:bodyPr bIns="0" numCol="1" anchor="t" anchorCtr="0">
            <a:norm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2353911"/>
            <a:ext cx="5365750" cy="3559527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2">
            <a:extLst>
              <a:ext uri="{FF2B5EF4-FFF2-40B4-BE49-F238E27FC236}">
                <a16:creationId xmlns="" xmlns:a16="http://schemas.microsoft.com/office/drawing/2014/main" id="{8077475C-7FF0-A24E-9A6A-5F7F5F34029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86645" y="1768125"/>
            <a:ext cx="5389417" cy="581375"/>
          </a:xfrm>
        </p:spPr>
        <p:txBody>
          <a:bodyPr bIns="0" numCol="1" anchor="t" anchorCtr="0">
            <a:norm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="" xmlns:a16="http://schemas.microsoft.com/office/drawing/2014/main" id="{B51DBAD3-72AB-224A-860C-9CB2F35578E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86645" y="2353911"/>
            <a:ext cx="5389417" cy="3559527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F3FE-30BE-2040-9151-6FBC4992BF4F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464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1Column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773238"/>
            <a:ext cx="11125198" cy="4140200"/>
          </a:xfrm>
        </p:spPr>
        <p:txBody>
          <a:bodyPr numCol="1"/>
          <a:lstStyle>
            <a:lvl1pPr marL="360000" indent="-360000">
              <a:buFont typeface="+mj-lt"/>
              <a:buAutoNum type="arabicPeriod"/>
              <a:defRPr/>
            </a:lvl1pPr>
            <a:lvl2pPr marL="864000">
              <a:defRPr/>
            </a:lvl2pPr>
            <a:lvl3pPr marL="1296000">
              <a:defRPr/>
            </a:lvl3pPr>
            <a:lvl4pPr marL="1728000">
              <a:defRPr/>
            </a:lvl4pPr>
            <a:lvl5pPr marL="216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CD7B-6966-E249-89F2-D46BDFBF56BE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1439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_Pictur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5583F09-A9DA-B342-BB3A-954CD8ACEA5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6096000" cy="6137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18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 sz="14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ts val="18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  <a:defRPr/>
            </a:pPr>
            <a:r>
              <a:rPr lang="fi-FI" dirty="0" err="1"/>
              <a:t>Click</a:t>
            </a:r>
            <a:r>
              <a:rPr lang="fi-FI" dirty="0"/>
              <a:t> on box to </a:t>
            </a:r>
            <a:r>
              <a:rPr lang="fi-FI" dirty="0" err="1"/>
              <a:t>insert</a:t>
            </a:r>
            <a:r>
              <a:rPr lang="fi-FI" dirty="0"/>
              <a:t> image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709199-1A6D-6C4A-B892-0A943A678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7475" y="549274"/>
            <a:ext cx="5208587" cy="1223963"/>
          </a:xfrm>
        </p:spPr>
        <p:txBody>
          <a:bodyPr bIns="0" anchor="t" anchorCtr="0"/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2">
            <a:extLst>
              <a:ext uri="{FF2B5EF4-FFF2-40B4-BE49-F238E27FC236}">
                <a16:creationId xmlns="" xmlns:a16="http://schemas.microsoft.com/office/drawing/2014/main" id="{2E8F10A0-07C7-2B4F-915C-60F6F98248B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467478" y="1773238"/>
            <a:ext cx="5208584" cy="576262"/>
          </a:xfrm>
        </p:spPr>
        <p:txBody>
          <a:bodyPr numCol="1" anchor="t" anchorCtr="0"/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="" xmlns:a16="http://schemas.microsoft.com/office/drawing/2014/main" id="{A05DC70D-4978-4940-8F72-1AF40D1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7476" y="2349500"/>
            <a:ext cx="5208585" cy="35639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9F77172-FD0A-3C43-872F-022BE895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E192A-D52B-F541-B2AA-4AEB9388F1F7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DB4603D-E2FA-3D4D-B491-5FD2BBA89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AF301F-07A5-F14E-8820-FA17F7B41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6E4503D-832D-474C-8435-EBAEDCFABD84}"/>
              </a:ext>
            </a:extLst>
          </p:cNvPr>
          <p:cNvSpPr/>
          <p:nvPr userDrawn="1"/>
        </p:nvSpPr>
        <p:spPr>
          <a:xfrm>
            <a:off x="461394" y="1588571"/>
            <a:ext cx="5173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Haaga-Helian brändikuvat löytyvät </a:t>
            </a:r>
            <a:r>
              <a:rPr lang="fi-FI" dirty="0">
                <a:solidFill>
                  <a:schemeClr val="tx1"/>
                </a:solidFill>
                <a:hlinkClick r:id="rId2"/>
              </a:rPr>
              <a:t>kuvapankista</a:t>
            </a:r>
            <a:r>
              <a:rPr lang="fi-FI" dirty="0">
                <a:solidFill>
                  <a:schemeClr val="tx1"/>
                </a:solidFill>
              </a:rPr>
              <a:t>: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744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Graphic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773238"/>
            <a:ext cx="5365749" cy="41402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Chart Placeholder 5" title="Decorative">
            <a:extLst>
              <a:ext uri="{FF2B5EF4-FFF2-40B4-BE49-F238E27FC236}">
                <a16:creationId xmlns="" xmlns:a16="http://schemas.microsoft.com/office/drawing/2014/main" id="{DC5ECAD0-3CB0-AF46-B814-4947CD958BAF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275388" y="1773238"/>
            <a:ext cx="5437187" cy="41402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FAA2-2B3E-264C-A42F-2D6D3EF33A3C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="" xmlns:a16="http://schemas.microsoft.com/office/drawing/2014/main" id="{16665C96-B5B1-6C4A-B36E-E79733B1F69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301042386"/>
              </p:ext>
            </p:extLst>
          </p:nvPr>
        </p:nvGraphicFramePr>
        <p:xfrm>
          <a:off x="12761647" y="1989138"/>
          <a:ext cx="5437187" cy="37449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450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9_Four_Column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131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2" title="Decorative">
            <a:extLst>
              <a:ext uri="{FF2B5EF4-FFF2-40B4-BE49-F238E27FC236}">
                <a16:creationId xmlns="" xmlns:a16="http://schemas.microsoft.com/office/drawing/2014/main" id="{8E288490-9DAE-8C48-AC5A-D367464AA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925" y="1770593"/>
            <a:ext cx="2484437" cy="792000"/>
          </a:xfrm>
          <a:solidFill>
            <a:schemeClr val="accent1"/>
          </a:solidFill>
        </p:spPr>
        <p:txBody>
          <a:bodyPr lIns="144000" tIns="108000" rIns="144000" bIns="108000" numCol="1" anchor="ctr" anchorCtr="0">
            <a:normAutofit/>
          </a:bodyPr>
          <a:lstStyle>
            <a:lvl1pPr marL="0" indent="0" algn="ctr">
              <a:lnSpc>
                <a:spcPts val="18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="" xmlns:a16="http://schemas.microsoft.com/office/drawing/2014/main" id="{6283EB9E-6984-944A-AC44-550DEAEEE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2925" y="2732423"/>
            <a:ext cx="2484438" cy="3181015"/>
          </a:xfrm>
        </p:spPr>
        <p:txBody>
          <a:bodyPr numCol="1"/>
          <a:lstStyle>
            <a:lvl1pPr marL="216000" indent="-216000">
              <a:lnSpc>
                <a:spcPts val="1800"/>
              </a:lnSpc>
              <a:buFont typeface="Wingdings" pitchFamily="2" charset="2"/>
              <a:buChar char="§"/>
              <a:defRPr sz="1600"/>
            </a:lvl1pPr>
            <a:lvl2pPr marL="432000">
              <a:lnSpc>
                <a:spcPts val="1600"/>
              </a:lnSpc>
              <a:defRPr sz="1400"/>
            </a:lvl2pPr>
            <a:lvl3pPr marL="648000">
              <a:lnSpc>
                <a:spcPts val="1600"/>
              </a:lnSpc>
              <a:defRPr sz="1400"/>
            </a:lvl3pPr>
            <a:lvl4pPr marL="864000">
              <a:lnSpc>
                <a:spcPts val="1600"/>
              </a:lnSpc>
              <a:defRPr sz="1400"/>
            </a:lvl4pPr>
            <a:lvl5pPr marL="1080000">
              <a:lnSpc>
                <a:spcPts val="1600"/>
              </a:lnSpc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 title="Decorative">
            <a:extLst>
              <a:ext uri="{FF2B5EF4-FFF2-40B4-BE49-F238E27FC236}">
                <a16:creationId xmlns="" xmlns:a16="http://schemas.microsoft.com/office/drawing/2014/main" id="{26AE33B4-8BD9-EC42-A813-157460FAB09F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392944" y="1770593"/>
            <a:ext cx="2515731" cy="792000"/>
          </a:xfrm>
          <a:solidFill>
            <a:schemeClr val="accent1"/>
          </a:solidFill>
        </p:spPr>
        <p:txBody>
          <a:bodyPr lIns="144000" tIns="108000" rIns="144000" bIns="108000" numCol="1" anchor="ctr" anchorCtr="0">
            <a:normAutofit/>
          </a:bodyPr>
          <a:lstStyle>
            <a:lvl1pPr marL="0" indent="0" algn="ctr">
              <a:lnSpc>
                <a:spcPts val="18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="" xmlns:a16="http://schemas.microsoft.com/office/drawing/2014/main" id="{7EA4EBD6-E495-C946-9015-EFD0792F61A8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3404877" y="2732423"/>
            <a:ext cx="2515731" cy="3181015"/>
          </a:xfrm>
        </p:spPr>
        <p:txBody>
          <a:bodyPr numCol="1"/>
          <a:lstStyle>
            <a:lvl1pPr marL="216000" indent="-216000">
              <a:lnSpc>
                <a:spcPts val="1800"/>
              </a:lnSpc>
              <a:buFont typeface="Wingdings" pitchFamily="2" charset="2"/>
              <a:buChar char="§"/>
              <a:defRPr sz="1600"/>
            </a:lvl1pPr>
            <a:lvl2pPr marL="432000">
              <a:lnSpc>
                <a:spcPts val="1600"/>
              </a:lnSpc>
              <a:defRPr sz="1400"/>
            </a:lvl2pPr>
            <a:lvl3pPr marL="648000">
              <a:lnSpc>
                <a:spcPts val="1600"/>
              </a:lnSpc>
              <a:defRPr sz="1400"/>
            </a:lvl3pPr>
            <a:lvl4pPr marL="864000">
              <a:lnSpc>
                <a:spcPts val="1600"/>
              </a:lnSpc>
              <a:defRPr sz="1400"/>
            </a:lvl4pPr>
            <a:lvl5pPr marL="1080000">
              <a:lnSpc>
                <a:spcPts val="1600"/>
              </a:lnSpc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2" title="Decorative">
            <a:extLst>
              <a:ext uri="{FF2B5EF4-FFF2-40B4-BE49-F238E27FC236}">
                <a16:creationId xmlns="" xmlns:a16="http://schemas.microsoft.com/office/drawing/2014/main" id="{68BE045E-8E28-0D45-9823-F5C43CEB1D3C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6283538" y="1770593"/>
            <a:ext cx="2504862" cy="792000"/>
          </a:xfrm>
          <a:solidFill>
            <a:schemeClr val="accent1"/>
          </a:solidFill>
        </p:spPr>
        <p:txBody>
          <a:bodyPr lIns="144000" tIns="108000" rIns="144000" bIns="108000" numCol="1" anchor="ctr" anchorCtr="0">
            <a:normAutofit/>
          </a:bodyPr>
          <a:lstStyle>
            <a:lvl1pPr marL="0" indent="0" algn="ctr">
              <a:lnSpc>
                <a:spcPts val="18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="" xmlns:a16="http://schemas.microsoft.com/office/drawing/2014/main" id="{F32E1E8B-12C0-1F44-9884-A0BE1104DEF0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6271394" y="2732423"/>
            <a:ext cx="2511167" cy="3181015"/>
          </a:xfrm>
        </p:spPr>
        <p:txBody>
          <a:bodyPr numCol="1"/>
          <a:lstStyle>
            <a:lvl1pPr marL="216000" indent="-216000">
              <a:lnSpc>
                <a:spcPts val="1800"/>
              </a:lnSpc>
              <a:buFont typeface="Wingdings" pitchFamily="2" charset="2"/>
              <a:buChar char="§"/>
              <a:defRPr sz="1600"/>
            </a:lvl1pPr>
            <a:lvl2pPr marL="432000">
              <a:lnSpc>
                <a:spcPts val="1600"/>
              </a:lnSpc>
              <a:defRPr sz="1400"/>
            </a:lvl2pPr>
            <a:lvl3pPr marL="648000">
              <a:lnSpc>
                <a:spcPts val="1600"/>
              </a:lnSpc>
              <a:defRPr sz="1400"/>
            </a:lvl3pPr>
            <a:lvl4pPr marL="864000">
              <a:lnSpc>
                <a:spcPts val="1600"/>
              </a:lnSpc>
              <a:defRPr sz="1400"/>
            </a:lvl4pPr>
            <a:lvl5pPr marL="1080000">
              <a:lnSpc>
                <a:spcPts val="1600"/>
              </a:lnSpc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2" title="Decorative">
            <a:extLst>
              <a:ext uri="{FF2B5EF4-FFF2-40B4-BE49-F238E27FC236}">
                <a16:creationId xmlns="" xmlns:a16="http://schemas.microsoft.com/office/drawing/2014/main" id="{4303AA4A-2AA0-654E-ACED-3CB2C390E194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9148762" y="1770593"/>
            <a:ext cx="2519363" cy="792000"/>
          </a:xfrm>
          <a:solidFill>
            <a:schemeClr val="accent1"/>
          </a:solidFill>
        </p:spPr>
        <p:txBody>
          <a:bodyPr lIns="144000" tIns="108000" rIns="144000" bIns="108000" numCol="1" anchor="ctr" anchorCtr="0">
            <a:normAutofit/>
          </a:bodyPr>
          <a:lstStyle>
            <a:lvl1pPr marL="0" indent="0" algn="ctr">
              <a:lnSpc>
                <a:spcPts val="18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="" xmlns:a16="http://schemas.microsoft.com/office/drawing/2014/main" id="{2B87788B-03D7-A041-A8E3-69FB4BF50960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9156699" y="2732423"/>
            <a:ext cx="2519363" cy="3181015"/>
          </a:xfrm>
        </p:spPr>
        <p:txBody>
          <a:bodyPr numCol="1"/>
          <a:lstStyle>
            <a:lvl1pPr marL="216000" indent="-216000">
              <a:lnSpc>
                <a:spcPts val="1800"/>
              </a:lnSpc>
              <a:buFont typeface="Wingdings" pitchFamily="2" charset="2"/>
              <a:buChar char="§"/>
              <a:defRPr sz="1600"/>
            </a:lvl1pPr>
            <a:lvl2pPr marL="432000">
              <a:lnSpc>
                <a:spcPts val="1600"/>
              </a:lnSpc>
              <a:defRPr sz="1400"/>
            </a:lvl2pPr>
            <a:lvl3pPr marL="648000">
              <a:lnSpc>
                <a:spcPts val="1600"/>
              </a:lnSpc>
              <a:defRPr sz="1400"/>
            </a:lvl3pPr>
            <a:lvl4pPr marL="864000">
              <a:lnSpc>
                <a:spcPts val="1600"/>
              </a:lnSpc>
              <a:defRPr sz="1400"/>
            </a:lvl4pPr>
            <a:lvl5pPr marL="1080000">
              <a:lnSpc>
                <a:spcPts val="1600"/>
              </a:lnSpc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4A65-8017-1743-A85A-B2A4BB835AE9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5727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1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1ECB7D-5CE1-9F42-AF98-A7BDF7CB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50FF869-0A57-8744-AF43-1DD5F026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773238"/>
            <a:ext cx="11125198" cy="4140200"/>
          </a:xfrm>
        </p:spPr>
        <p:txBody>
          <a:bodyPr numCol="1"/>
          <a:lstStyle>
            <a:lvl1pPr marL="360000" indent="-360000">
              <a:buFontTx/>
              <a:buNone/>
              <a:defRPr/>
            </a:lvl1pPr>
            <a:lvl2pPr marL="864000">
              <a:defRPr/>
            </a:lvl2pPr>
            <a:lvl3pPr marL="1296000">
              <a:defRPr/>
            </a:lvl3pPr>
            <a:lvl4pPr marL="1728000">
              <a:defRPr/>
            </a:lvl4pPr>
            <a:lvl5pPr marL="216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A2D3CFF-BC30-A24C-A6C5-01B20436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CD7B-6966-E249-89F2-D46BDFBF56BE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0548CD3-7FE6-7241-984C-E2104526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2855EF8-B435-1E4D-A91A-7793311A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689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2863482-3E3E-724A-87A8-CA82245B7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125200" cy="1223963"/>
          </a:xfrm>
          <a:prstGeom prst="rect">
            <a:avLst/>
          </a:prstGeom>
        </p:spPr>
        <p:txBody>
          <a:bodyPr vert="horz" lIns="0" tIns="0" rIns="0" bIns="3600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EDC45BB-E865-604D-BAD8-9A4AAA649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1773238"/>
            <a:ext cx="11125200" cy="4140200"/>
          </a:xfrm>
          <a:prstGeom prst="rect">
            <a:avLst/>
          </a:prstGeom>
        </p:spPr>
        <p:txBody>
          <a:bodyPr vert="horz" lIns="0" tIns="0" rIns="0" bIns="36000" numCol="2" spcCol="36000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EFBB03F7-6D8B-994F-B00B-57FCFD1550EE}"/>
              </a:ext>
            </a:extLst>
          </p:cNvPr>
          <p:cNvSpPr/>
          <p:nvPr userDrawn="1"/>
        </p:nvSpPr>
        <p:spPr>
          <a:xfrm>
            <a:off x="0" y="6136545"/>
            <a:ext cx="12192000" cy="7214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83BC0EF-580B-7B4D-8051-A442671FE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288437"/>
            <a:ext cx="1864203" cy="36512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>
              <a:defRPr sz="1000">
                <a:solidFill>
                  <a:schemeClr val="accent2"/>
                </a:solidFill>
              </a:defRPr>
            </a:lvl1pPr>
          </a:lstStyle>
          <a:p>
            <a:fld id="{45F98643-D206-614D-B596-3C8548138211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1EAB0CA-CA1F-FC45-B0C9-FA79FC6B52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15066" y="6288437"/>
            <a:ext cx="7359718" cy="36512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ctr">
              <a:defRPr sz="1000">
                <a:solidFill>
                  <a:schemeClr val="accent2"/>
                </a:solidFill>
              </a:defRPr>
            </a:lvl1pPr>
          </a:lstStyle>
          <a:p>
            <a:endParaRPr lang="en-GB" dirty="0">
              <a:solidFill>
                <a:schemeClr val="accent2"/>
              </a:solidFill>
            </a:endParaRP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B037C8E5-D5A4-4544-8E1A-4F9421027EF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/>
          <a:srcRect t="16005" b="22114"/>
          <a:stretch/>
        </p:blipFill>
        <p:spPr>
          <a:xfrm>
            <a:off x="9774784" y="6136545"/>
            <a:ext cx="1295400" cy="721455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FA3BE1B-B189-8D41-8637-DAFFE0A4F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1759" y="6288437"/>
            <a:ext cx="3094304" cy="36512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r">
              <a:defRPr sz="1000">
                <a:solidFill>
                  <a:schemeClr val="accent2"/>
                </a:solidFill>
              </a:defRPr>
            </a:lvl1pPr>
          </a:lstStyle>
          <a:p>
            <a:fld id="{76BAB7ED-EDE9-4D4B-9A2D-30E18C47C16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0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70" r:id="rId3"/>
    <p:sldLayoutId id="2147483653" r:id="rId4"/>
    <p:sldLayoutId id="2147483669" r:id="rId5"/>
    <p:sldLayoutId id="2147483662" r:id="rId6"/>
    <p:sldLayoutId id="2147483664" r:id="rId7"/>
    <p:sldLayoutId id="2147483665" r:id="rId8"/>
    <p:sldLayoutId id="2147483673" r:id="rId9"/>
    <p:sldLayoutId id="2147483667" r:id="rId10"/>
    <p:sldLayoutId id="2147483660" r:id="rId11"/>
    <p:sldLayoutId id="2147483661" r:id="rId12"/>
    <p:sldLayoutId id="2147483672" r:id="rId13"/>
    <p:sldLayoutId id="2147483657" r:id="rId14"/>
  </p:sldLayoutIdLst>
  <p:hf hdr="0"/>
  <p:txStyles>
    <p:titleStyle>
      <a:lvl1pPr algn="l" defTabSz="914400" rtl="0" eaLnBrk="1" latinLnBrk="0" hangingPunct="1">
        <a:lnSpc>
          <a:spcPts val="39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ts val="2200"/>
        </a:lnSpc>
        <a:spcBef>
          <a:spcPts val="800"/>
        </a:spcBef>
        <a:buClr>
          <a:schemeClr val="accent2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216000" algn="l" defTabSz="914400" rtl="0" eaLnBrk="1" latinLnBrk="0" hangingPunct="1">
        <a:lnSpc>
          <a:spcPts val="2000"/>
        </a:lnSpc>
        <a:spcBef>
          <a:spcPts val="8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216000" algn="l" defTabSz="914400" rtl="0" eaLnBrk="1" latinLnBrk="0" hangingPunct="1">
        <a:lnSpc>
          <a:spcPts val="2000"/>
        </a:lnSpc>
        <a:spcBef>
          <a:spcPts val="8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216000" algn="l" defTabSz="914400" rtl="0" eaLnBrk="1" latinLnBrk="0" hangingPunct="1">
        <a:lnSpc>
          <a:spcPts val="2000"/>
        </a:lnSpc>
        <a:spcBef>
          <a:spcPts val="8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216000" algn="l" defTabSz="914400" rtl="0" eaLnBrk="1" latinLnBrk="0" hangingPunct="1">
        <a:lnSpc>
          <a:spcPts val="2000"/>
        </a:lnSpc>
        <a:spcBef>
          <a:spcPts val="8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47" userDrawn="1">
          <p15:clr>
            <a:srgbClr val="F26B43"/>
          </p15:clr>
        </p15:guide>
        <p15:guide id="4" pos="7355" userDrawn="1">
          <p15:clr>
            <a:srgbClr val="F26B43"/>
          </p15:clr>
        </p15:guide>
        <p15:guide id="5" orient="horz" pos="346" userDrawn="1">
          <p15:clr>
            <a:srgbClr val="F26B43"/>
          </p15:clr>
        </p15:guide>
        <p15:guide id="6" orient="horz" pos="1117" userDrawn="1">
          <p15:clr>
            <a:srgbClr val="F26B43"/>
          </p15:clr>
        </p15:guide>
        <p15:guide id="7" orient="horz" pos="3725" userDrawn="1">
          <p15:clr>
            <a:srgbClr val="F26B43"/>
          </p15:clr>
        </p15:guide>
        <p15:guide id="8" orient="horz" pos="4178" userDrawn="1">
          <p15:clr>
            <a:srgbClr val="F26B43"/>
          </p15:clr>
        </p15:guide>
        <p15:guide id="9" pos="3727" userDrawn="1">
          <p15:clr>
            <a:srgbClr val="F26B43"/>
          </p15:clr>
        </p15:guide>
        <p15:guide id="10" pos="3953" userDrawn="1">
          <p15:clr>
            <a:srgbClr val="F26B43"/>
          </p15:clr>
        </p15:guide>
        <p15:guide id="11" pos="1912" userDrawn="1">
          <p15:clr>
            <a:srgbClr val="F26B43"/>
          </p15:clr>
        </p15:guide>
        <p15:guide id="12" pos="2139" userDrawn="1">
          <p15:clr>
            <a:srgbClr val="F26B43"/>
          </p15:clr>
        </p15:guide>
        <p15:guide id="13" pos="5541" userDrawn="1">
          <p15:clr>
            <a:srgbClr val="F26B43"/>
          </p15:clr>
        </p15:guide>
        <p15:guide id="14" pos="5768" userDrawn="1">
          <p15:clr>
            <a:srgbClr val="F26B43"/>
          </p15:clr>
        </p15:guide>
        <p15:guide id="15" pos="4067" userDrawn="1">
          <p15:clr>
            <a:srgbClr val="F26B43"/>
          </p15:clr>
        </p15:guide>
        <p15:guide id="16" orient="horz" pos="3861" userDrawn="1">
          <p15:clr>
            <a:srgbClr val="F26B43"/>
          </p15:clr>
        </p15:guide>
        <p15:guide id="17" orient="horz" pos="14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eur03.safelinks.protection.outlook.com/?url=https://www.haaga-helia.fi/fi/rekrytoi-opiskelijoita&amp;data=05|02|Tarja.Autio@haaga-helia.fi|0fbcd12aeadf47478d6308de5d854d35|a9e39483dd214c25b8482a625cff7939|0|0|639051024277634640|Unknown|TWFpbGZsb3d8eyJFbXB0eU1hcGkiOnRydWUsIlYiOiIwLjAuMDAwMCIsIlAiOiJXaW4zMiIsIkFOIjoiTWFpbCIsIldUIjoyfQ==|0|||&amp;sdata=IU2dQNpmVCu6mRVFj907GoyB7JiQKlniN2dzgTk48CE=&amp;reserved=0" TargetMode="External"/><Relationship Id="rId3" Type="http://schemas.openxmlformats.org/officeDocument/2006/relationships/hyperlink" Target="mailto:urapalvelut@haaga-helia.fi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D088A5-A888-E24C-9E8C-131F880EED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962685"/>
            <a:ext cx="11125200" cy="207261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 smtClean="0"/>
              <a:t>Opinnollistaminen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työharjoittelu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8EDECD0-2225-B444-B642-3639BBB6B0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5963" y="5860098"/>
            <a:ext cx="3030536" cy="365125"/>
          </a:xfrm>
        </p:spPr>
        <p:txBody>
          <a:bodyPr/>
          <a:lstStyle/>
          <a:p>
            <a:fld id="{30BF63A1-919F-FB49-ABA8-182126D24C50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9" name="Date Placeholder 6">
            <a:extLst>
              <a:ext uri="{FF2B5EF4-FFF2-40B4-BE49-F238E27FC236}">
                <a16:creationId xmlns="" xmlns:a16="http://schemas.microsoft.com/office/drawing/2014/main" id="{38EDECD0-2225-B444-B642-3639BBB6B070}"/>
              </a:ext>
            </a:extLst>
          </p:cNvPr>
          <p:cNvSpPr txBox="1">
            <a:spLocks/>
          </p:cNvSpPr>
          <p:nvPr/>
        </p:nvSpPr>
        <p:spPr>
          <a:xfrm>
            <a:off x="550863" y="3280886"/>
            <a:ext cx="11361737" cy="66881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400" b="1" dirty="0" smtClean="0"/>
              <a:t>Yritysten monet yhteistyömahdollisuudet</a:t>
            </a:r>
            <a:r>
              <a:rPr lang="en-GB" sz="2400" b="1" dirty="0" smtClean="0"/>
              <a:t> </a:t>
            </a:r>
            <a:r>
              <a:rPr lang="fi-FI" sz="2400" b="1" dirty="0" smtClean="0"/>
              <a:t>korkeakouluopiskelijoiden kanssa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436236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fi-FI" sz="4400" dirty="0">
                <a:latin typeface="Arial" charset="0"/>
                <a:ea typeface="Arial" charset="0"/>
                <a:cs typeface="Arial" charset="0"/>
              </a:rPr>
              <a:t>Harjoittelu osana korkeakouluopintoja</a:t>
            </a:r>
            <a:r>
              <a:rPr lang="fi-FI" dirty="0">
                <a:latin typeface="Dharma Gothic E" charset="0"/>
                <a:ea typeface="Dharma Gothic E" charset="0"/>
                <a:cs typeface="Dharma Gothic E" charset="0"/>
              </a:rPr>
              <a:t/>
            </a:r>
            <a:br>
              <a:rPr lang="fi-FI" dirty="0">
                <a:latin typeface="Dharma Gothic E" charset="0"/>
                <a:ea typeface="Dharma Gothic E" charset="0"/>
                <a:cs typeface="Dharma Gothic E" charset="0"/>
              </a:rPr>
            </a:br>
            <a:r>
              <a:rPr lang="fi-FI" sz="18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fi-FI" sz="1800" dirty="0">
                <a:latin typeface="Arial" charset="0"/>
                <a:ea typeface="Arial" charset="0"/>
                <a:cs typeface="Arial" charset="0"/>
              </a:rPr>
            </a:b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>
          <a:xfrm>
            <a:off x="550864" y="1773238"/>
            <a:ext cx="10769177" cy="4140200"/>
          </a:xfrm>
        </p:spPr>
        <p:txBody>
          <a:bodyPr>
            <a:normAutofit/>
          </a:bodyPr>
          <a:lstStyle/>
          <a:p>
            <a:pPr fontAlgn="base"/>
            <a:r>
              <a:rPr lang="fi-FI" sz="2000" dirty="0">
                <a:latin typeface="Arial" charset="0"/>
                <a:ea typeface="Arial" charset="0"/>
                <a:cs typeface="Arial" charset="0"/>
              </a:rPr>
              <a:t>Työharjoittelu on keskeinen osa ammattikorkeakoulututkintoa, ja se voidaan suorittaa </a:t>
            </a:r>
            <a:r>
              <a:rPr lang="fi-FI" sz="2000" b="1" dirty="0">
                <a:latin typeface="Arial" charset="0"/>
                <a:ea typeface="Arial" charset="0"/>
                <a:cs typeface="Arial" charset="0"/>
              </a:rPr>
              <a:t>kotimaisessa </a:t>
            </a:r>
            <a:r>
              <a:rPr lang="fi-FI" sz="2000" dirty="0">
                <a:latin typeface="Arial" charset="0"/>
                <a:ea typeface="Arial" charset="0"/>
                <a:cs typeface="Arial" charset="0"/>
              </a:rPr>
              <a:t>tai </a:t>
            </a:r>
            <a:r>
              <a:rPr lang="fi-FI" sz="2000" b="1" dirty="0">
                <a:latin typeface="Arial" charset="0"/>
                <a:ea typeface="Arial" charset="0"/>
                <a:cs typeface="Arial" charset="0"/>
              </a:rPr>
              <a:t>ulkomaisessa </a:t>
            </a:r>
            <a:r>
              <a:rPr lang="fi-FI" sz="2000" dirty="0">
                <a:latin typeface="Arial" charset="0"/>
                <a:ea typeface="Arial" charset="0"/>
                <a:cs typeface="Arial" charset="0"/>
              </a:rPr>
              <a:t>yrityksessä</a:t>
            </a:r>
          </a:p>
          <a:p>
            <a:pPr fontAlgn="base"/>
            <a:endParaRPr lang="fi-FI" sz="2000" dirty="0">
              <a:latin typeface="Arial" charset="0"/>
              <a:ea typeface="Arial" charset="0"/>
              <a:cs typeface="Arial" charset="0"/>
            </a:endParaRPr>
          </a:p>
          <a:p>
            <a:pPr fontAlgn="base"/>
            <a:r>
              <a:rPr lang="fi-FI" sz="2000" dirty="0">
                <a:latin typeface="Arial" charset="0"/>
                <a:ea typeface="Arial" charset="0"/>
                <a:cs typeface="Arial" charset="0"/>
              </a:rPr>
              <a:t>Haaga-Heliassa harjoittelu on laajuudeltaan </a:t>
            </a:r>
            <a:r>
              <a:rPr lang="fi-FI" sz="2000" b="1" dirty="0">
                <a:latin typeface="Arial" charset="0"/>
                <a:ea typeface="Arial" charset="0"/>
                <a:cs typeface="Arial" charset="0"/>
              </a:rPr>
              <a:t>30 opintopistettä</a:t>
            </a:r>
            <a:r>
              <a:rPr lang="fi-FI" sz="2000" dirty="0">
                <a:latin typeface="Arial" charset="0"/>
                <a:ea typeface="Arial" charset="0"/>
                <a:cs typeface="Arial" charset="0"/>
              </a:rPr>
              <a:t>, mikä vastaa noin </a:t>
            </a:r>
            <a:r>
              <a:rPr lang="fi-FI" sz="2000" b="1" dirty="0">
                <a:latin typeface="Arial" charset="0"/>
                <a:ea typeface="Arial" charset="0"/>
                <a:cs typeface="Arial" charset="0"/>
              </a:rPr>
              <a:t>800 tuntia </a:t>
            </a:r>
            <a:r>
              <a:rPr lang="fi-FI" sz="2000" dirty="0">
                <a:latin typeface="Arial" charset="0"/>
                <a:ea typeface="Arial" charset="0"/>
                <a:cs typeface="Arial" charset="0"/>
              </a:rPr>
              <a:t>työskentelyä (400 h + </a:t>
            </a:r>
            <a:r>
              <a:rPr lang="fi-FI" sz="2000" b="1" dirty="0">
                <a:latin typeface="Arial" charset="0"/>
                <a:ea typeface="Arial" charset="0"/>
                <a:cs typeface="Arial" charset="0"/>
              </a:rPr>
              <a:t>400 h oman suuntautumisen</a:t>
            </a:r>
            <a:r>
              <a:rPr lang="fi-FI" sz="2000" dirty="0">
                <a:latin typeface="Arial" charset="0"/>
                <a:ea typeface="Arial" charset="0"/>
                <a:cs typeface="Arial" charset="0"/>
              </a:rPr>
              <a:t> mukainen harjoittelu)</a:t>
            </a:r>
          </a:p>
          <a:p>
            <a:pPr fontAlgn="base"/>
            <a:endParaRPr lang="fi-FI" sz="2000" dirty="0">
              <a:latin typeface="Arial" charset="0"/>
              <a:ea typeface="Arial" charset="0"/>
              <a:cs typeface="Arial" charset="0"/>
            </a:endParaRPr>
          </a:p>
          <a:p>
            <a:pPr fontAlgn="base"/>
            <a:r>
              <a:rPr lang="fi-FI" sz="2000" dirty="0">
                <a:latin typeface="Arial" charset="0"/>
                <a:ea typeface="Arial" charset="0"/>
                <a:cs typeface="Arial" charset="0"/>
              </a:rPr>
              <a:t>Harjoittelu voidaan tehdä </a:t>
            </a:r>
            <a:r>
              <a:rPr lang="fi-FI" sz="2000" b="1" dirty="0">
                <a:latin typeface="Arial" charset="0"/>
                <a:ea typeface="Arial" charset="0"/>
                <a:cs typeface="Arial" charset="0"/>
              </a:rPr>
              <a:t>kokopäiväisenä </a:t>
            </a:r>
            <a:r>
              <a:rPr lang="fi-FI" sz="2000" dirty="0">
                <a:latin typeface="Arial" charset="0"/>
                <a:ea typeface="Arial" charset="0"/>
                <a:cs typeface="Arial" charset="0"/>
              </a:rPr>
              <a:t>tai </a:t>
            </a:r>
            <a:r>
              <a:rPr lang="fi-FI" sz="2000" b="1" dirty="0">
                <a:latin typeface="Arial" charset="0"/>
                <a:ea typeface="Arial" charset="0"/>
                <a:cs typeface="Arial" charset="0"/>
              </a:rPr>
              <a:t>osa-aikaisena </a:t>
            </a:r>
            <a:r>
              <a:rPr lang="fi-FI" sz="2000" dirty="0">
                <a:latin typeface="Arial" charset="0"/>
                <a:ea typeface="Arial" charset="0"/>
                <a:cs typeface="Arial" charset="0"/>
              </a:rPr>
              <a:t>yhdessä tai useammassa paikassa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CD7B-6966-E249-89F2-D46BDFBF56BE}" type="datetime1">
              <a:rPr lang="fi-FI" smtClean="0"/>
              <a:t>8.5.2026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3404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fi-FI" sz="4400" dirty="0">
                <a:latin typeface="Arial" charset="0"/>
                <a:ea typeface="Arial" charset="0"/>
                <a:cs typeface="Arial" charset="0"/>
              </a:rPr>
              <a:t>Harjoittelu osana korkeakouluopintoja</a:t>
            </a:r>
            <a:r>
              <a:rPr lang="fi-FI" dirty="0">
                <a:latin typeface="Dharma Gothic E" charset="0"/>
                <a:ea typeface="Dharma Gothic E" charset="0"/>
                <a:cs typeface="Dharma Gothic E" charset="0"/>
              </a:rPr>
              <a:t/>
            </a:r>
            <a:br>
              <a:rPr lang="fi-FI" dirty="0">
                <a:latin typeface="Dharma Gothic E" charset="0"/>
                <a:ea typeface="Dharma Gothic E" charset="0"/>
                <a:cs typeface="Dharma Gothic E" charset="0"/>
              </a:rPr>
            </a:br>
            <a:r>
              <a:rPr lang="fi-FI" sz="18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fi-FI" sz="1800" dirty="0">
                <a:latin typeface="Arial" charset="0"/>
                <a:ea typeface="Arial" charset="0"/>
                <a:cs typeface="Arial" charset="0"/>
              </a:rPr>
            </a:b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>
          <a:xfrm>
            <a:off x="550863" y="1773238"/>
            <a:ext cx="11125200" cy="4140200"/>
          </a:xfrm>
        </p:spPr>
        <p:txBody>
          <a:bodyPr>
            <a:normAutofit/>
          </a:bodyPr>
          <a:lstStyle/>
          <a:p>
            <a:pPr fontAlgn="base"/>
            <a:r>
              <a:rPr lang="fi-FI" sz="2000" dirty="0">
                <a:latin typeface="Arial" charset="0"/>
                <a:ea typeface="Arial" charset="0"/>
                <a:cs typeface="Arial" charset="0"/>
              </a:rPr>
              <a:t>Haaga-Helia suosittelee palkallista harjoittelua, </a:t>
            </a:r>
            <a:r>
              <a:rPr lang="fi-FI" sz="2000" b="1" dirty="0">
                <a:latin typeface="Arial" charset="0"/>
                <a:ea typeface="Arial" charset="0"/>
                <a:cs typeface="Arial" charset="0"/>
              </a:rPr>
              <a:t>Kelan </a:t>
            </a:r>
            <a:r>
              <a:rPr lang="fi-FI" sz="2000" dirty="0">
                <a:latin typeface="Arial" charset="0"/>
                <a:ea typeface="Arial" charset="0"/>
                <a:cs typeface="Arial" charset="0"/>
              </a:rPr>
              <a:t>minimisuositus </a:t>
            </a:r>
            <a:r>
              <a:rPr lang="fi-FI" sz="2000" b="1" dirty="0">
                <a:latin typeface="Arial" charset="0"/>
                <a:ea typeface="Arial" charset="0"/>
                <a:cs typeface="Arial" charset="0"/>
              </a:rPr>
              <a:t>1399 €/kk</a:t>
            </a:r>
          </a:p>
          <a:p>
            <a:pPr fontAlgn="base"/>
            <a:endParaRPr lang="fi-FI" sz="2000" dirty="0">
              <a:latin typeface="Arial" charset="0"/>
              <a:ea typeface="Arial" charset="0"/>
              <a:cs typeface="Arial" charset="0"/>
            </a:endParaRPr>
          </a:p>
          <a:p>
            <a:pPr fontAlgn="base"/>
            <a:r>
              <a:rPr lang="fi-FI" sz="2000" dirty="0">
                <a:latin typeface="Arial" charset="0"/>
                <a:ea typeface="Arial" charset="0"/>
                <a:cs typeface="Arial" charset="0"/>
              </a:rPr>
              <a:t>Työnantajan ja harjoittelijan tulee solmia </a:t>
            </a:r>
            <a:r>
              <a:rPr lang="fi-FI" sz="2000" b="1" dirty="0">
                <a:latin typeface="Arial" charset="0"/>
                <a:ea typeface="Arial" charset="0"/>
                <a:cs typeface="Arial" charset="0"/>
              </a:rPr>
              <a:t>työsopimus</a:t>
            </a:r>
            <a:r>
              <a:rPr lang="fi-FI" sz="2000" dirty="0">
                <a:latin typeface="Arial" charset="0"/>
                <a:ea typeface="Arial" charset="0"/>
                <a:cs typeface="Arial" charset="0"/>
              </a:rPr>
              <a:t>, ja tällöin työnantaja vakuuttaa opiskelijan lakisääteisesti</a:t>
            </a:r>
          </a:p>
          <a:p>
            <a:pPr fontAlgn="base"/>
            <a:endParaRPr lang="fi-FI" sz="2000" dirty="0">
              <a:latin typeface="Arial" charset="0"/>
              <a:ea typeface="Arial" charset="0"/>
              <a:cs typeface="Arial" charset="0"/>
            </a:endParaRPr>
          </a:p>
          <a:p>
            <a:pPr fontAlgn="base"/>
            <a:r>
              <a:rPr lang="fi-FI" sz="2000" dirty="0">
                <a:latin typeface="Arial" charset="0"/>
                <a:ea typeface="Arial" charset="0"/>
                <a:cs typeface="Arial" charset="0"/>
              </a:rPr>
              <a:t>Mikäli palkallinen harjoittelu ei ole mahdollinen, on suositeltavaa tarjota harjoittelijalle muita kompensoivia etuja esim. lounas- ja työmatkaetu</a:t>
            </a:r>
          </a:p>
          <a:p>
            <a:pPr fontAlgn="base"/>
            <a:endParaRPr lang="fi-FI" sz="2000" dirty="0">
              <a:latin typeface="Arial" charset="0"/>
              <a:ea typeface="Arial" charset="0"/>
              <a:cs typeface="Arial" charset="0"/>
            </a:endParaRPr>
          </a:p>
          <a:p>
            <a:pPr fontAlgn="base"/>
            <a:r>
              <a:rPr lang="fi-FI" sz="2000" dirty="0">
                <a:latin typeface="Arial" charset="0"/>
                <a:ea typeface="Arial" charset="0"/>
                <a:cs typeface="Arial" charset="0"/>
              </a:rPr>
              <a:t>Palkattomassa harjoittelussa laaditaan </a:t>
            </a:r>
            <a:r>
              <a:rPr lang="fi-FI" sz="2000" b="1" dirty="0">
                <a:latin typeface="Arial" charset="0"/>
                <a:ea typeface="Arial" charset="0"/>
                <a:cs typeface="Arial" charset="0"/>
              </a:rPr>
              <a:t>harjoittelusopimus</a:t>
            </a:r>
            <a:r>
              <a:rPr lang="fi-FI" sz="2000" dirty="0">
                <a:latin typeface="Arial" charset="0"/>
                <a:ea typeface="Arial" charset="0"/>
                <a:cs typeface="Arial" charset="0"/>
              </a:rPr>
              <a:t>, joka kattaa tapaturmavakuutuksen oppilaitoksen puolesta.</a:t>
            </a:r>
          </a:p>
          <a:p>
            <a:pPr fontAlgn="base"/>
            <a:endParaRPr lang="fi-FI" sz="2000" dirty="0">
              <a:latin typeface="Arial" charset="0"/>
              <a:ea typeface="Arial" charset="0"/>
              <a:cs typeface="Arial" charset="0"/>
            </a:endParaRPr>
          </a:p>
          <a:p>
            <a:endParaRPr lang="en-US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CD7B-6966-E249-89F2-D46BDFBF56BE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6626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0" y="1"/>
            <a:ext cx="12192000" cy="697029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" name="Otsikko 1"/>
          <p:cNvSpPr txBox="1">
            <a:spLocks/>
          </p:cNvSpPr>
          <p:nvPr/>
        </p:nvSpPr>
        <p:spPr>
          <a:xfrm>
            <a:off x="669851" y="101747"/>
            <a:ext cx="10590028" cy="797194"/>
          </a:xfrm>
          <a:prstGeom prst="rect">
            <a:avLst/>
          </a:prstGeom>
        </p:spPr>
        <p:txBody>
          <a:bodyPr/>
          <a:lstStyle>
            <a:lvl1pPr algn="l" defTabSz="8909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8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ase"/>
            <a:endParaRPr lang="fi-FI" sz="32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Otsikko 1"/>
          <p:cNvSpPr txBox="1">
            <a:spLocks/>
          </p:cNvSpPr>
          <p:nvPr/>
        </p:nvSpPr>
        <p:spPr>
          <a:xfrm>
            <a:off x="669851" y="151287"/>
            <a:ext cx="10590028" cy="797194"/>
          </a:xfrm>
          <a:prstGeom prst="rect">
            <a:avLst/>
          </a:prstGeom>
        </p:spPr>
        <p:txBody>
          <a:bodyPr/>
          <a:lstStyle>
            <a:lvl1pPr algn="l" defTabSz="8909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8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ase"/>
            <a:r>
              <a:rPr lang="fi-FI" sz="4000" b="1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Erilaiset työharjoittelumallit</a:t>
            </a:r>
          </a:p>
          <a:p>
            <a:pPr algn="ctr" fontAlgn="base"/>
            <a:endParaRPr lang="fi-FI" sz="4000" dirty="0">
              <a:latin typeface="Arial" charset="0"/>
              <a:ea typeface="Arial" charset="0"/>
              <a:cs typeface="Arial" charset="0"/>
            </a:endParaRPr>
          </a:p>
          <a:p>
            <a:pPr algn="ctr" fontAlgn="base"/>
            <a:endParaRPr lang="fi-FI" sz="4000" dirty="0">
              <a:latin typeface="Arial" charset="0"/>
              <a:ea typeface="Arial" charset="0"/>
              <a:cs typeface="Arial" charset="0"/>
            </a:endParaRPr>
          </a:p>
          <a:p>
            <a:pPr algn="ctr" fontAlgn="base"/>
            <a:endParaRPr lang="fi-FI" sz="4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Content Placeholder 9">
            <a:extLst>
              <a:ext uri="{FF2B5EF4-FFF2-40B4-BE49-F238E27FC236}">
                <a16:creationId xmlns="" xmlns:a16="http://schemas.microsoft.com/office/drawing/2014/main" id="{A1F0EE1F-509A-42BF-A61D-5D0F68D06BB6}"/>
              </a:ext>
            </a:extLst>
          </p:cNvPr>
          <p:cNvSpPr txBox="1">
            <a:spLocks/>
          </p:cNvSpPr>
          <p:nvPr/>
        </p:nvSpPr>
        <p:spPr>
          <a:xfrm>
            <a:off x="462565" y="5703949"/>
            <a:ext cx="2754789" cy="1291116"/>
          </a:xfrm>
          <a:prstGeom prst="rect">
            <a:avLst/>
          </a:prstGeom>
        </p:spPr>
        <p:txBody>
          <a:bodyPr/>
          <a:lstStyle>
            <a:lvl1pPr marL="222725" indent="-222725" algn="l" defTabSz="890900" rtl="0" eaLnBrk="1" latinLnBrk="0" hangingPunct="1">
              <a:lnSpc>
                <a:spcPct val="90000"/>
              </a:lnSpc>
              <a:spcBef>
                <a:spcPts val="974"/>
              </a:spcBef>
              <a:buFont typeface="Arial"/>
              <a:buChar char="•"/>
              <a:defRPr sz="27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81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136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90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045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499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954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408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863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800" dirty="0">
                <a:latin typeface="Arial" charset="0"/>
                <a:ea typeface="Arial" charset="0"/>
                <a:cs typeface="Arial" charset="0"/>
              </a:rPr>
              <a:t>Syventävä työharjoittelu = vähintään 400 tuntia / 10 viikkoa kokoaikaista työtä (15 op) 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="" xmlns:a16="http://schemas.microsoft.com/office/drawing/2014/main" id="{AC7A8B35-EEF2-2125-9F1E-373007A5A586}"/>
              </a:ext>
            </a:extLst>
          </p:cNvPr>
          <p:cNvSpPr/>
          <p:nvPr/>
        </p:nvSpPr>
        <p:spPr>
          <a:xfrm rot="10800000">
            <a:off x="462566" y="1377207"/>
            <a:ext cx="1959317" cy="2704355"/>
          </a:xfrm>
          <a:prstGeom prst="rect">
            <a:avLst/>
          </a:prstGeom>
          <a:gradFill flip="none" rotWithShape="1">
            <a:gsLst>
              <a:gs pos="0">
                <a:srgbClr val="003661"/>
              </a:gs>
              <a:gs pos="48000">
                <a:schemeClr val="accent1">
                  <a:shade val="67500"/>
                  <a:satMod val="115000"/>
                </a:schemeClr>
              </a:gs>
              <a:gs pos="100000">
                <a:srgbClr val="00978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  <a:p>
            <a:pPr algn="ctr"/>
            <a:endParaRPr lang="fi-FI" dirty="0"/>
          </a:p>
        </p:txBody>
      </p:sp>
      <p:sp>
        <p:nvSpPr>
          <p:cNvPr id="10" name="Text Placeholder 2">
            <a:extLst>
              <a:ext uri="{FF2B5EF4-FFF2-40B4-BE49-F238E27FC236}">
                <a16:creationId xmlns="" xmlns:a16="http://schemas.microsoft.com/office/drawing/2014/main" id="{6E89A05B-0FBC-4DC5-A4DE-CB22C71D64F7}"/>
              </a:ext>
            </a:extLst>
          </p:cNvPr>
          <p:cNvSpPr txBox="1">
            <a:spLocks/>
          </p:cNvSpPr>
          <p:nvPr/>
        </p:nvSpPr>
        <p:spPr>
          <a:xfrm>
            <a:off x="573301" y="1533000"/>
            <a:ext cx="1841100" cy="1192303"/>
          </a:xfrm>
          <a:prstGeom prst="rect">
            <a:avLst/>
          </a:prstGeom>
        </p:spPr>
        <p:txBody>
          <a:bodyPr>
            <a:noAutofit/>
          </a:bodyPr>
          <a:lstStyle>
            <a:lvl1pPr marL="222725" indent="-222725" algn="l" defTabSz="890900" rtl="0" eaLnBrk="1" latinLnBrk="0" hangingPunct="1">
              <a:lnSpc>
                <a:spcPct val="90000"/>
              </a:lnSpc>
              <a:spcBef>
                <a:spcPts val="974"/>
              </a:spcBef>
              <a:buFont typeface="Arial"/>
              <a:buChar char="•"/>
              <a:defRPr sz="27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81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136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90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045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499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954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408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863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fi-FI" sz="60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8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3-5 </a:t>
            </a:r>
            <a:r>
              <a:rPr lang="fi-FI" sz="2800" b="1" dirty="0" smtClean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kk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800" b="1" dirty="0" smtClean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 </a:t>
            </a:r>
            <a:r>
              <a:rPr lang="fi-FI" sz="2700" b="1" dirty="0" smtClean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työharjoittel</a:t>
            </a:r>
            <a:r>
              <a:rPr lang="fi-FI" sz="2800" b="1" dirty="0" smtClean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u </a:t>
            </a:r>
            <a:endParaRPr lang="fi-FI" sz="2800" b="1" dirty="0">
              <a:solidFill>
                <a:schemeClr val="bg1"/>
              </a:solidFill>
              <a:latin typeface="Dharma Gothic E" charset="0"/>
              <a:ea typeface="Dharma Gothic E" charset="0"/>
              <a:cs typeface="Dharma Gothic E" charset="0"/>
            </a:endParaRPr>
          </a:p>
        </p:txBody>
      </p:sp>
      <p:sp>
        <p:nvSpPr>
          <p:cNvPr id="11" name="Suorakulmio 10">
            <a:extLst>
              <a:ext uri="{FF2B5EF4-FFF2-40B4-BE49-F238E27FC236}">
                <a16:creationId xmlns="" xmlns:a16="http://schemas.microsoft.com/office/drawing/2014/main" id="{AC7A8B35-EEF2-2125-9F1E-373007A5A586}"/>
              </a:ext>
            </a:extLst>
          </p:cNvPr>
          <p:cNvSpPr/>
          <p:nvPr/>
        </p:nvSpPr>
        <p:spPr>
          <a:xfrm rot="10800000">
            <a:off x="2846301" y="1377207"/>
            <a:ext cx="2150638" cy="4088871"/>
          </a:xfrm>
          <a:prstGeom prst="rect">
            <a:avLst/>
          </a:prstGeom>
          <a:gradFill flip="none" rotWithShape="1">
            <a:gsLst>
              <a:gs pos="0">
                <a:srgbClr val="003661"/>
              </a:gs>
              <a:gs pos="48000">
                <a:schemeClr val="accent1">
                  <a:shade val="67500"/>
                  <a:satMod val="115000"/>
                </a:schemeClr>
              </a:gs>
              <a:gs pos="100000">
                <a:srgbClr val="00978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  <a:p>
            <a:pPr algn="ctr"/>
            <a:endParaRPr lang="fi-FI" dirty="0"/>
          </a:p>
        </p:txBody>
      </p:sp>
      <p:sp>
        <p:nvSpPr>
          <p:cNvPr id="12" name="Suorakulmio 11">
            <a:extLst>
              <a:ext uri="{FF2B5EF4-FFF2-40B4-BE49-F238E27FC236}">
                <a16:creationId xmlns="" xmlns:a16="http://schemas.microsoft.com/office/drawing/2014/main" id="{AC7A8B35-EEF2-2125-9F1E-373007A5A586}"/>
              </a:ext>
            </a:extLst>
          </p:cNvPr>
          <p:cNvSpPr/>
          <p:nvPr/>
        </p:nvSpPr>
        <p:spPr>
          <a:xfrm rot="10800000">
            <a:off x="5441959" y="1377207"/>
            <a:ext cx="2754788" cy="4831085"/>
          </a:xfrm>
          <a:prstGeom prst="rect">
            <a:avLst/>
          </a:prstGeom>
          <a:gradFill flip="none" rotWithShape="1">
            <a:gsLst>
              <a:gs pos="0">
                <a:srgbClr val="003661"/>
              </a:gs>
              <a:gs pos="48000">
                <a:schemeClr val="accent1">
                  <a:shade val="67500"/>
                  <a:satMod val="115000"/>
                </a:schemeClr>
              </a:gs>
              <a:gs pos="100000">
                <a:srgbClr val="00978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  <a:p>
            <a:pPr algn="ctr"/>
            <a:endParaRPr lang="fi-FI" dirty="0"/>
          </a:p>
        </p:txBody>
      </p:sp>
      <p:sp>
        <p:nvSpPr>
          <p:cNvPr id="13" name="Text Placeholder 11">
            <a:extLst>
              <a:ext uri="{FF2B5EF4-FFF2-40B4-BE49-F238E27FC236}">
                <a16:creationId xmlns="" xmlns:a16="http://schemas.microsoft.com/office/drawing/2014/main" id="{D017ED1F-61DE-4B5B-B586-A9A93F5A65C0}"/>
              </a:ext>
            </a:extLst>
          </p:cNvPr>
          <p:cNvSpPr txBox="1">
            <a:spLocks/>
          </p:cNvSpPr>
          <p:nvPr/>
        </p:nvSpPr>
        <p:spPr>
          <a:xfrm>
            <a:off x="5428840" y="1519184"/>
            <a:ext cx="2587500" cy="792000"/>
          </a:xfrm>
          <a:prstGeom prst="rect">
            <a:avLst/>
          </a:prstGeom>
        </p:spPr>
        <p:txBody>
          <a:bodyPr>
            <a:noAutofit/>
          </a:bodyPr>
          <a:lstStyle>
            <a:lvl1pPr marL="222725" indent="-222725" algn="l" defTabSz="890900" rtl="0" eaLnBrk="1" latinLnBrk="0" hangingPunct="1">
              <a:lnSpc>
                <a:spcPct val="90000"/>
              </a:lnSpc>
              <a:spcBef>
                <a:spcPts val="974"/>
              </a:spcBef>
              <a:buFont typeface="Arial"/>
              <a:buChar char="•"/>
              <a:defRPr sz="27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81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136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90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045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499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954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408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863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fi-FI" sz="60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 L</a:t>
            </a:r>
            <a:endParaRPr lang="x-none" sz="6000" b="1" dirty="0">
              <a:solidFill>
                <a:schemeClr val="bg1"/>
              </a:solidFill>
              <a:latin typeface="Dharma Gothic E" charset="0"/>
              <a:ea typeface="Dharma Gothic E" charset="0"/>
              <a:cs typeface="Dharma Gothic E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7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9 kk työharjoittelu </a:t>
            </a:r>
            <a:br>
              <a:rPr lang="fi-FI" sz="27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</a:br>
            <a:r>
              <a:rPr lang="fi-FI" sz="27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+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7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 opinnäytetyö </a:t>
            </a:r>
            <a:br>
              <a:rPr lang="fi-FI" sz="27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</a:br>
            <a:r>
              <a:rPr lang="fi-FI" sz="27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+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600" b="1" dirty="0" smtClean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Opinnollistamine</a:t>
            </a:r>
            <a:r>
              <a:rPr lang="fi-FI" sz="2700" b="1" dirty="0" smtClean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n</a:t>
            </a:r>
            <a:endParaRPr lang="fi-FI" sz="2700" b="1" dirty="0">
              <a:solidFill>
                <a:schemeClr val="bg1"/>
              </a:solidFill>
              <a:latin typeface="Dharma Gothic E" charset="0"/>
              <a:ea typeface="Dharma Gothic E" charset="0"/>
              <a:cs typeface="Dharma Gothic E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7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10-15 op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="" xmlns:a16="http://schemas.microsoft.com/office/drawing/2014/main" id="{AC7A8B35-EEF2-2125-9F1E-373007A5A586}"/>
              </a:ext>
            </a:extLst>
          </p:cNvPr>
          <p:cNvSpPr/>
          <p:nvPr/>
        </p:nvSpPr>
        <p:spPr>
          <a:xfrm rot="10800000">
            <a:off x="8628647" y="1280159"/>
            <a:ext cx="2631232" cy="5577840"/>
          </a:xfrm>
          <a:prstGeom prst="rect">
            <a:avLst/>
          </a:prstGeom>
          <a:gradFill flip="none" rotWithShape="1">
            <a:gsLst>
              <a:gs pos="0">
                <a:srgbClr val="003661"/>
              </a:gs>
              <a:gs pos="48000">
                <a:schemeClr val="accent1">
                  <a:shade val="67500"/>
                  <a:satMod val="115000"/>
                </a:schemeClr>
              </a:gs>
              <a:gs pos="100000">
                <a:srgbClr val="00978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  <a:p>
            <a:pPr algn="ctr"/>
            <a:endParaRPr lang="fi-FI" dirty="0"/>
          </a:p>
        </p:txBody>
      </p:sp>
      <p:sp>
        <p:nvSpPr>
          <p:cNvPr id="15" name="Text Placeholder 12">
            <a:extLst>
              <a:ext uri="{FF2B5EF4-FFF2-40B4-BE49-F238E27FC236}">
                <a16:creationId xmlns="" xmlns:a16="http://schemas.microsoft.com/office/drawing/2014/main" id="{E34C5DE9-4819-412F-81E5-1DC94DB59C4D}"/>
              </a:ext>
            </a:extLst>
          </p:cNvPr>
          <p:cNvSpPr txBox="1">
            <a:spLocks/>
          </p:cNvSpPr>
          <p:nvPr/>
        </p:nvSpPr>
        <p:spPr>
          <a:xfrm>
            <a:off x="8628648" y="1531518"/>
            <a:ext cx="2737719" cy="792000"/>
          </a:xfrm>
          <a:prstGeom prst="rect">
            <a:avLst/>
          </a:prstGeom>
        </p:spPr>
        <p:txBody>
          <a:bodyPr>
            <a:noAutofit/>
          </a:bodyPr>
          <a:lstStyle>
            <a:lvl1pPr marL="222725" indent="-222725" algn="l" defTabSz="890900" rtl="0" eaLnBrk="1" latinLnBrk="0" hangingPunct="1">
              <a:lnSpc>
                <a:spcPct val="90000"/>
              </a:lnSpc>
              <a:spcBef>
                <a:spcPts val="974"/>
              </a:spcBef>
              <a:buFont typeface="Arial"/>
              <a:buChar char="•"/>
              <a:defRPr sz="27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81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136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90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045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499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954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408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863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fi-FI" sz="60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XL</a:t>
            </a:r>
            <a:endParaRPr lang="fi-FI" sz="2800" b="1" dirty="0">
              <a:solidFill>
                <a:schemeClr val="bg1"/>
              </a:solidFill>
              <a:latin typeface="Dharma Gothic E" charset="0"/>
              <a:ea typeface="Dharma Gothic E" charset="0"/>
              <a:cs typeface="Dharma Gothic E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8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12 kk työharjoittelu </a:t>
            </a:r>
            <a:br>
              <a:rPr lang="fi-FI" sz="28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</a:br>
            <a:r>
              <a:rPr lang="fi-FI" sz="28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+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8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opinnäytetyö </a:t>
            </a:r>
            <a:br>
              <a:rPr lang="fi-FI" sz="28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</a:br>
            <a:r>
              <a:rPr lang="fi-FI" sz="28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+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800" b="1" dirty="0" smtClean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Opinnollistaminen</a:t>
            </a:r>
            <a:endParaRPr lang="fi-FI" sz="2800" b="1" dirty="0">
              <a:solidFill>
                <a:schemeClr val="bg1"/>
              </a:solidFill>
              <a:latin typeface="Dharma Gothic E" charset="0"/>
              <a:ea typeface="Dharma Gothic E" charset="0"/>
              <a:cs typeface="Dharma Gothic E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8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15-30 op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8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 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="" xmlns:a16="http://schemas.microsoft.com/office/drawing/2014/main" id="{6E89A05B-0FBC-4DC5-A4DE-CB22C71D64F7}"/>
              </a:ext>
            </a:extLst>
          </p:cNvPr>
          <p:cNvSpPr txBox="1">
            <a:spLocks/>
          </p:cNvSpPr>
          <p:nvPr/>
        </p:nvSpPr>
        <p:spPr>
          <a:xfrm>
            <a:off x="2853783" y="1500063"/>
            <a:ext cx="1805008" cy="754005"/>
          </a:xfrm>
          <a:prstGeom prst="rect">
            <a:avLst/>
          </a:prstGeom>
        </p:spPr>
        <p:txBody>
          <a:bodyPr>
            <a:noAutofit/>
          </a:bodyPr>
          <a:lstStyle>
            <a:lvl1pPr marL="222725" indent="-222725" algn="l" defTabSz="890900" rtl="0" eaLnBrk="1" latinLnBrk="0" hangingPunct="1">
              <a:lnSpc>
                <a:spcPct val="90000"/>
              </a:lnSpc>
              <a:spcBef>
                <a:spcPts val="974"/>
              </a:spcBef>
              <a:buFont typeface="Arial"/>
              <a:buChar char="•"/>
              <a:defRPr sz="27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81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136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9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90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045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499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954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4087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86325" indent="-222725" algn="l" defTabSz="890900" rtl="0" eaLnBrk="1" latinLnBrk="0" hangingPunct="1">
              <a:lnSpc>
                <a:spcPct val="90000"/>
              </a:lnSpc>
              <a:spcBef>
                <a:spcPts val="487"/>
              </a:spcBef>
              <a:buFont typeface="Arial"/>
              <a:buChar char="•"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fi-FI" sz="60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M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8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6 kk </a:t>
            </a:r>
            <a:endParaRPr lang="fi-FI" sz="2800" b="1" dirty="0" smtClean="0">
              <a:solidFill>
                <a:schemeClr val="bg1"/>
              </a:solidFill>
              <a:latin typeface="Dharma Gothic E" charset="0"/>
              <a:ea typeface="Dharma Gothic E" charset="0"/>
              <a:cs typeface="Dharma Gothic E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800" b="1" dirty="0" smtClean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työharjoittelu</a:t>
            </a:r>
            <a:endParaRPr lang="fi-FI" sz="2800" b="1" dirty="0">
              <a:solidFill>
                <a:schemeClr val="bg1"/>
              </a:solidFill>
              <a:latin typeface="Dharma Gothic E" charset="0"/>
              <a:ea typeface="Dharma Gothic E" charset="0"/>
              <a:cs typeface="Dharma Gothic E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fi-FI" sz="20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+</a:t>
            </a:r>
            <a:r>
              <a:rPr lang="fi-FI" sz="2800" b="1" dirty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 </a:t>
            </a:r>
            <a:r>
              <a:rPr lang="fi-FI" sz="2800" b="1" dirty="0" smtClean="0">
                <a:solidFill>
                  <a:schemeClr val="bg1"/>
                </a:solidFill>
                <a:latin typeface="Dharma Gothic E" charset="0"/>
                <a:ea typeface="Dharma Gothic E" charset="0"/>
                <a:cs typeface="Dharma Gothic E" charset="0"/>
              </a:rPr>
              <a:t>opinnäytetyö </a:t>
            </a:r>
            <a:endParaRPr lang="fi-FI" sz="2800" b="1" dirty="0">
              <a:solidFill>
                <a:schemeClr val="bg1"/>
              </a:solidFill>
              <a:latin typeface="Dharma Gothic E" charset="0"/>
              <a:ea typeface="Dharma Gothic E" charset="0"/>
              <a:cs typeface="Dharma Gothic 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319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="" xmlns:a16="http://schemas.microsoft.com/office/drawing/2014/main" id="{197044C3-CD23-D844-B780-26FABA91A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Opinnollistamisen malli Haaga-Heliassa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ACDE61D8-A75A-F94B-B57A-46F276C03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2326" y="1430338"/>
            <a:ext cx="11125198" cy="43481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/>
              <a:t>Työharjoittelua kevyempi </a:t>
            </a:r>
            <a:r>
              <a:rPr lang="fi-FI" sz="2000" dirty="0"/>
              <a:t>vaihtoehto kartuttaa opiskelijan työkokemusta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Kyseessä on yritysprojekti, ei työharjoittelu, jolloin projektista </a:t>
            </a:r>
            <a:r>
              <a:rPr lang="fi-FI" sz="2000" b="1" dirty="0"/>
              <a:t>ei tehdä työsopimusta</a:t>
            </a:r>
          </a:p>
          <a:p>
            <a:pPr>
              <a:lnSpc>
                <a:spcPct val="150000"/>
              </a:lnSpc>
            </a:pPr>
            <a:r>
              <a:rPr lang="fi-FI" sz="2000" dirty="0"/>
              <a:t>Opiskelijan kanssa on kuitenkin hyvä tehdä </a:t>
            </a:r>
            <a:r>
              <a:rPr lang="fi-FI" sz="2000" b="1" dirty="0"/>
              <a:t>kirjallinen vapaamuotoinen sopimus</a:t>
            </a:r>
            <a:r>
              <a:rPr lang="fi-FI" sz="2000" dirty="0"/>
              <a:t>, jossa määritellään esim. yhteisesti sovitut tehtävät ja projektin suorittamisen aikataulu sekä tekijänoikeudet</a:t>
            </a:r>
          </a:p>
          <a:p>
            <a:pPr>
              <a:lnSpc>
                <a:spcPct val="150000"/>
              </a:lnSpc>
            </a:pPr>
            <a:r>
              <a:rPr lang="fi-FI" sz="2000" b="1" dirty="0"/>
              <a:t>5 op </a:t>
            </a:r>
            <a:r>
              <a:rPr lang="fi-FI" sz="2000" dirty="0"/>
              <a:t>kurssi vastaa </a:t>
            </a:r>
            <a:r>
              <a:rPr lang="fi-FI" sz="2000" b="1" dirty="0"/>
              <a:t>135 tunnin työskentelyä </a:t>
            </a:r>
            <a:r>
              <a:rPr lang="fi-FI" sz="2000" dirty="0"/>
              <a:t>projektin parissa, sisältäen sen raportoinnin HH:lle</a:t>
            </a:r>
          </a:p>
          <a:p>
            <a:pPr lvl="1">
              <a:lnSpc>
                <a:spcPct val="150000"/>
              </a:lnSpc>
            </a:pPr>
            <a:endParaRPr lang="fi-FI" sz="1800" dirty="0"/>
          </a:p>
          <a:p>
            <a:pPr>
              <a:lnSpc>
                <a:spcPct val="150000"/>
              </a:lnSpc>
            </a:pPr>
            <a:endParaRPr lang="fi-FI" sz="2000" dirty="0"/>
          </a:p>
          <a:p>
            <a:pPr>
              <a:lnSpc>
                <a:spcPct val="150000"/>
              </a:lnSpc>
            </a:pPr>
            <a:endParaRPr lang="fi-FI" sz="2000" dirty="0"/>
          </a:p>
          <a:p>
            <a:pPr>
              <a:lnSpc>
                <a:spcPct val="150000"/>
              </a:lnSpc>
            </a:pPr>
            <a:endParaRPr lang="fi-FI" sz="2000" dirty="0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76244E2-AA76-2742-B2EC-FEC792761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1EC2-47B8-044B-A09E-6A63B4D80C87}" type="datetime1">
              <a:rPr lang="fi-FI" smtClean="0"/>
              <a:t>8.5.2026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88CE607-4137-8840-8FEA-42EAC857E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77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463ECD-C895-8F44-8E61-8EDE861C2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2230720"/>
            <a:ext cx="11125200" cy="1808941"/>
          </a:xfrm>
        </p:spPr>
        <p:txBody>
          <a:bodyPr>
            <a:noAutofit/>
          </a:bodyPr>
          <a:lstStyle/>
          <a:p>
            <a:r>
              <a:rPr lang="fi-FI" sz="4000" dirty="0"/>
              <a:t>Eli </a:t>
            </a:r>
            <a:r>
              <a:rPr lang="fi-FI" sz="4000" dirty="0" smtClean="0"/>
              <a:t>lyhyesti: </a:t>
            </a:r>
            <a:br>
              <a:rPr lang="fi-FI" sz="4000" dirty="0" smtClean="0"/>
            </a:br>
            <a:r>
              <a:rPr lang="fi-FI" sz="4000" dirty="0" smtClean="0"/>
              <a:t>Opinnollistaminen </a:t>
            </a:r>
            <a:r>
              <a:rPr lang="fi-FI" sz="4000" dirty="0"/>
              <a:t>tarkoittaa opintojaksojen suorittamista </a:t>
            </a:r>
            <a:r>
              <a:rPr lang="fi-FI" sz="4000" dirty="0" smtClean="0"/>
              <a:t>yrityksessä niin</a:t>
            </a:r>
            <a:r>
              <a:rPr lang="fi-FI" sz="4000" dirty="0"/>
              <a:t>, että kurssien oppimistavoitteet saavutetaan projektityössä. </a:t>
            </a:r>
            <a:br>
              <a:rPr lang="fi-FI" sz="4000" dirty="0"/>
            </a:br>
            <a:endParaRPr lang="fi-FI" sz="4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EEE6F2-72C9-B94E-8295-F3D68E548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600A2A7-0B6D-7E4D-B845-7B70057CE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670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02AF165-E514-4FA6-BFF9-485EFF5F0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Opinnollistamisen prosessi </a:t>
            </a:r>
            <a:r>
              <a:rPr lang="fi-FI" dirty="0" smtClean="0"/>
              <a:t>Haaga-Heliassa</a:t>
            </a:r>
            <a:r>
              <a:rPr lang="fi-FI" dirty="0"/>
              <a:t/>
            </a:r>
            <a:br>
              <a:rPr lang="fi-FI" dirty="0"/>
            </a:br>
            <a:endParaRPr lang="x-none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E89A05B-0FBC-4DC5-A4DE-CB22C71D6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2925" y="1770593"/>
            <a:ext cx="2495243" cy="792000"/>
          </a:xfrm>
        </p:spPr>
        <p:txBody>
          <a:bodyPr>
            <a:normAutofit/>
          </a:bodyPr>
          <a:lstStyle/>
          <a:p>
            <a:r>
              <a:rPr lang="fi-FI" sz="1800" dirty="0"/>
              <a:t>Opinnollistamisen suunnittelu</a:t>
            </a:r>
            <a:endParaRPr lang="x-none" sz="180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="" xmlns:a16="http://schemas.microsoft.com/office/drawing/2014/main" id="{A1F0EE1F-509A-42BF-A61D-5D0F68D06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2925" y="2858947"/>
            <a:ext cx="2593814" cy="3252486"/>
          </a:xfrm>
        </p:spPr>
        <p:txBody>
          <a:bodyPr>
            <a:noAutofit/>
          </a:bodyPr>
          <a:lstStyle/>
          <a:p>
            <a:r>
              <a:rPr lang="fi-FI" sz="1800" dirty="0"/>
              <a:t>Yritys suunnittelee projektin, kuvaa työtehtävän, rajaa tavoitteet ja aikataulun</a:t>
            </a:r>
          </a:p>
          <a:p>
            <a:r>
              <a:rPr lang="fi-FI" sz="1800" dirty="0"/>
              <a:t>Hakuilmoitus Haaga-Helian </a:t>
            </a:r>
            <a:r>
              <a:rPr lang="fi-FI" sz="1800" b="1" dirty="0" err="1"/>
              <a:t>JobTeaser</a:t>
            </a:r>
            <a:r>
              <a:rPr lang="fi-FI" sz="1800" b="1" dirty="0"/>
              <a:t>-</a:t>
            </a:r>
            <a:r>
              <a:rPr lang="fi-FI" sz="1800" dirty="0"/>
              <a:t>palveluun tai jo luotuihin kontakteihin</a:t>
            </a:r>
          </a:p>
          <a:p>
            <a:r>
              <a:rPr lang="fi-FI" sz="1800" dirty="0"/>
              <a:t>Opiskelija voi myös itse ehdottaa yritykselle projektia</a:t>
            </a:r>
          </a:p>
          <a:p>
            <a:endParaRPr lang="fi-FI" sz="180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="" xmlns:a16="http://schemas.microsoft.com/office/drawing/2014/main" id="{5E1BE600-0647-424A-AE75-DF02A0994521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392944" y="1770593"/>
            <a:ext cx="2515731" cy="792000"/>
          </a:xfrm>
        </p:spPr>
        <p:txBody>
          <a:bodyPr>
            <a:normAutofit/>
          </a:bodyPr>
          <a:lstStyle/>
          <a:p>
            <a:r>
              <a:rPr lang="fi-FI" sz="1800" dirty="0"/>
              <a:t>Työskentely yrityksessä</a:t>
            </a:r>
            <a:endParaRPr lang="x-none" sz="1800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="" xmlns:a16="http://schemas.microsoft.com/office/drawing/2014/main" id="{1A80EF87-CB14-42EC-995E-9DE504317ACD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3404877" y="2858947"/>
            <a:ext cx="2515731" cy="3054491"/>
          </a:xfrm>
        </p:spPr>
        <p:txBody>
          <a:bodyPr>
            <a:normAutofit/>
          </a:bodyPr>
          <a:lstStyle/>
          <a:p>
            <a:r>
              <a:rPr lang="fi-FI" sz="1800" dirty="0"/>
              <a:t>Yritys valitsee parhaan ehdokkaan, työparin tai opiskelijatiimin</a:t>
            </a:r>
          </a:p>
          <a:p>
            <a:r>
              <a:rPr lang="fi-FI" sz="1800" dirty="0"/>
              <a:t>Projektityösopimus</a:t>
            </a:r>
          </a:p>
          <a:p>
            <a:r>
              <a:rPr lang="fi-FI" sz="1800" dirty="0"/>
              <a:t>Työskentely projektissa sovittujen tavoitteiden mukaisesti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="" xmlns:a16="http://schemas.microsoft.com/office/drawing/2014/main" id="{D017ED1F-61DE-4B5B-B586-A9A93F5A65C0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>
            <a:normAutofit/>
          </a:bodyPr>
          <a:lstStyle/>
          <a:p>
            <a:r>
              <a:rPr lang="fi-FI" sz="1800" dirty="0"/>
              <a:t>Palaute ja todistus</a:t>
            </a:r>
            <a:endParaRPr lang="x-none" sz="1800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AAF94AF0-C1A6-420A-BA86-66A33D1C9DE9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6271394" y="2858947"/>
            <a:ext cx="2511167" cy="3054491"/>
          </a:xfrm>
        </p:spPr>
        <p:txBody>
          <a:bodyPr>
            <a:normAutofit/>
          </a:bodyPr>
          <a:lstStyle/>
          <a:p>
            <a:r>
              <a:rPr lang="fi-FI" sz="1800" dirty="0"/>
              <a:t>Yritys arvioi tulokset yhdessä opiskelijan kanssa ja käy palautekeskustelun</a:t>
            </a:r>
          </a:p>
          <a:p>
            <a:r>
              <a:rPr lang="fi-FI" sz="1800" dirty="0"/>
              <a:t>Työtodistus projektityöskentelystä</a:t>
            </a:r>
          </a:p>
          <a:p>
            <a:endParaRPr lang="x-none" sz="18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="" xmlns:a16="http://schemas.microsoft.com/office/drawing/2014/main" id="{E34C5DE9-4819-412F-81E5-1DC94DB59C4D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>
            <a:normAutofit/>
          </a:bodyPr>
          <a:lstStyle/>
          <a:p>
            <a:r>
              <a:rPr lang="fi-FI" sz="1800" dirty="0"/>
              <a:t>Osaamisen näyttö </a:t>
            </a:r>
          </a:p>
          <a:p>
            <a:r>
              <a:rPr lang="fi-FI" sz="1800" dirty="0"/>
              <a:t>ja arviointi </a:t>
            </a:r>
            <a:endParaRPr lang="x-none" sz="1800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="" xmlns:a16="http://schemas.microsoft.com/office/drawing/2014/main" id="{33BBFF5F-F322-4883-B66A-E1C91F16681B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9156699" y="2858947"/>
            <a:ext cx="2519364" cy="3054491"/>
          </a:xfrm>
        </p:spPr>
        <p:txBody>
          <a:bodyPr>
            <a:normAutofit/>
          </a:bodyPr>
          <a:lstStyle/>
          <a:p>
            <a:r>
              <a:rPr lang="fi-FI" sz="1800" dirty="0"/>
              <a:t>Opettaja arvioi opintosuorituksen ja opiskelija saa opintopisteet</a:t>
            </a:r>
          </a:p>
        </p:txBody>
      </p:sp>
    </p:spTree>
    <p:extLst>
      <p:ext uri="{BB962C8B-B14F-4D97-AF65-F5344CB8AC3E}">
        <p14:creationId xmlns:p14="http://schemas.microsoft.com/office/powerpoint/2010/main" val="1350407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="" xmlns:a16="http://schemas.microsoft.com/office/drawing/2014/main" id="{0C9F1B1E-EA08-CCAC-8A03-936CF0555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JobTeaser</a:t>
            </a:r>
            <a:r>
              <a:rPr lang="fi-FI" dirty="0"/>
              <a:t> tavoittaa laajasti opiskelijoita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="" xmlns:a16="http://schemas.microsoft.com/office/drawing/2014/main" id="{0AD192C0-8993-60C5-DE77-0C296197CC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4" y="1613043"/>
            <a:ext cx="11125199" cy="43003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i-FI" dirty="0"/>
              <a:t>Haaga-Helia ammattikorkeakoululla on käytössä maksuton, skaalautuva ja vain Haaga-Helian opiskelijoille suunnattu </a:t>
            </a:r>
            <a:r>
              <a:rPr lang="fi-FI" dirty="0" err="1"/>
              <a:t>JobTeaser</a:t>
            </a:r>
            <a:r>
              <a:rPr lang="fi-FI" dirty="0"/>
              <a:t>-rekrytointipalvelu.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dirty="0"/>
              <a:t>Työnantajat voivat </a:t>
            </a:r>
            <a:r>
              <a:rPr lang="fi-FI" dirty="0" smtClean="0"/>
              <a:t>rekisteröityä maksutta palveluun ja julkaista siellä opinnäytetoimeksiantonsa ja työharjoittelupaikat itse, samaan palveluun voi lisätä myös </a:t>
            </a:r>
            <a:r>
              <a:rPr lang="fi-FI" dirty="0" err="1" smtClean="0"/>
              <a:t>opinnollistamisen</a:t>
            </a:r>
            <a:r>
              <a:rPr lang="fi-FI" dirty="0" smtClean="0"/>
              <a:t> projekteja.</a:t>
            </a:r>
          </a:p>
          <a:p>
            <a:pPr marL="0" indent="0">
              <a:lnSpc>
                <a:spcPct val="120000"/>
              </a:lnSpc>
              <a:buNone/>
            </a:pPr>
            <a:endParaRPr lang="fi-FI" dirty="0"/>
          </a:p>
          <a:p>
            <a:pPr marL="0" indent="0">
              <a:lnSpc>
                <a:spcPct val="120000"/>
              </a:lnSpc>
              <a:buNone/>
            </a:pPr>
            <a:r>
              <a:rPr lang="fi-FI" dirty="0" err="1"/>
              <a:t>Jobteaser</a:t>
            </a:r>
            <a:r>
              <a:rPr lang="fi-FI" dirty="0"/>
              <a:t> tavoittaa Haaga-Helian opiskelijat kaikilta kampuksiltamme</a:t>
            </a:r>
          </a:p>
          <a:p>
            <a:pPr marL="0" indent="0">
              <a:buNone/>
            </a:pPr>
            <a:r>
              <a:rPr lang="fi-FI" b="1" dirty="0"/>
              <a:t>Lisätietoja </a:t>
            </a:r>
            <a:r>
              <a:rPr lang="fi-FI" b="1" dirty="0" err="1"/>
              <a:t>Jobteaserista</a:t>
            </a:r>
            <a:r>
              <a:rPr lang="fi-FI" b="1" dirty="0"/>
              <a:t> ja rekisteröitymisestä sekä ilmoituksen jättämisestä löytyy alla olevasta linkistä</a:t>
            </a:r>
            <a:r>
              <a:rPr lang="fi-FI" dirty="0"/>
              <a:t> </a:t>
            </a:r>
          </a:p>
          <a:p>
            <a:pPr marL="0" indent="0">
              <a:buNone/>
            </a:pPr>
            <a:r>
              <a:rPr lang="fi-FI" u="sng" dirty="0">
                <a:hlinkClick r:id="rId2"/>
              </a:rPr>
              <a:t>https://www.haaga-helia.fi/fi/rekrytoi-opiskelijoita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pPr marL="0" indent="0">
              <a:buNone/>
            </a:pPr>
            <a:r>
              <a:rPr lang="fi-FI" dirty="0" smtClean="0"/>
              <a:t>Jos herää </a:t>
            </a:r>
            <a:r>
              <a:rPr lang="fi-FI" dirty="0"/>
              <a:t>lisäkysymyksiä, voi </a:t>
            </a:r>
            <a:r>
              <a:rPr lang="fi-FI" dirty="0" smtClean="0"/>
              <a:t>vapaasti </a:t>
            </a:r>
            <a:r>
              <a:rPr lang="fi-FI" dirty="0"/>
              <a:t>ottaa yhteyttä </a:t>
            </a:r>
            <a:r>
              <a:rPr lang="fi-FI" u="sng" dirty="0" smtClean="0">
                <a:hlinkClick r:id="rId3"/>
              </a:rPr>
              <a:t>urapalvelut@haaga-helia.fi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044AE89-5B37-3E0C-BFC2-0FBDD638E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F3FE-30BE-2040-9151-6FBC4992BF4F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983838A-A3EC-B330-0237-9D9B7C17C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26F6B03E-D3AD-88EE-D265-B6EF8FB41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AB7ED-EDE9-4D4B-9A2D-30E18C47C16E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2820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="" xmlns:a16="http://schemas.microsoft.com/office/drawing/2014/main" id="{FFE83B06-4BC8-28EA-C123-A90E85A23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8572" y="1778000"/>
            <a:ext cx="10835468" cy="3419574"/>
          </a:xfrm>
        </p:spPr>
        <p:txBody>
          <a:bodyPr>
            <a:normAutofit fontScale="90000"/>
          </a:bodyPr>
          <a:lstStyle/>
          <a:p>
            <a:r>
              <a:rPr lang="fi-FI" sz="3200" dirty="0">
                <a:solidFill>
                  <a:schemeClr val="tx1"/>
                </a:solidFill>
              </a:rPr>
              <a:t/>
            </a:r>
            <a:br>
              <a:rPr lang="fi-FI" sz="3200" dirty="0">
                <a:solidFill>
                  <a:schemeClr val="tx1"/>
                </a:solidFill>
              </a:rPr>
            </a:br>
            <a:r>
              <a:rPr lang="fi-FI" sz="3200" dirty="0">
                <a:solidFill>
                  <a:schemeClr val="tx1"/>
                </a:solidFill>
              </a:rPr>
              <a:t/>
            </a:r>
            <a:br>
              <a:rPr lang="fi-FI" sz="3200" dirty="0">
                <a:solidFill>
                  <a:schemeClr val="tx1"/>
                </a:solidFill>
              </a:rPr>
            </a:br>
            <a:r>
              <a:rPr lang="fi-FI" sz="3100" b="0" dirty="0">
                <a:solidFill>
                  <a:schemeClr val="tx1"/>
                </a:solidFill>
              </a:rPr>
              <a:t>Markkinoinnin ja viestinnän työelämäprojekti 5-10 op</a:t>
            </a:r>
            <a:br>
              <a:rPr lang="fi-FI" sz="3100" b="0" dirty="0">
                <a:solidFill>
                  <a:schemeClr val="tx1"/>
                </a:solidFill>
              </a:rPr>
            </a:br>
            <a:r>
              <a:rPr lang="fi-FI" sz="3100" b="0" dirty="0">
                <a:solidFill>
                  <a:schemeClr val="tx1"/>
                </a:solidFill>
              </a:rPr>
              <a:t/>
            </a:r>
            <a:br>
              <a:rPr lang="fi-FI" sz="3100" b="0" dirty="0">
                <a:solidFill>
                  <a:schemeClr val="tx1"/>
                </a:solidFill>
              </a:rPr>
            </a:br>
            <a:r>
              <a:rPr lang="fi-FI" sz="3100" b="0" dirty="0">
                <a:solidFill>
                  <a:schemeClr val="tx1"/>
                </a:solidFill>
              </a:rPr>
              <a:t>Markkinoinnin ja viestinnän luovat ratkaisut 5-10 op </a:t>
            </a:r>
            <a:br>
              <a:rPr lang="fi-FI" sz="3100" b="0" dirty="0">
                <a:solidFill>
                  <a:schemeClr val="tx1"/>
                </a:solidFill>
              </a:rPr>
            </a:br>
            <a:r>
              <a:rPr lang="fi-FI" sz="3100" b="0" dirty="0">
                <a:solidFill>
                  <a:schemeClr val="tx1"/>
                </a:solidFill>
              </a:rPr>
              <a:t/>
            </a:r>
            <a:br>
              <a:rPr lang="fi-FI" sz="3100" b="0" dirty="0">
                <a:solidFill>
                  <a:schemeClr val="tx1"/>
                </a:solidFill>
              </a:rPr>
            </a:br>
            <a:r>
              <a:rPr lang="fi-FI" sz="3100" b="0" dirty="0">
                <a:solidFill>
                  <a:schemeClr val="tx1"/>
                </a:solidFill>
              </a:rPr>
              <a:t>Sosiaalinen media, sisältömarkkinointi ja vaikuttajat 5 op </a:t>
            </a:r>
            <a:r>
              <a:rPr lang="fi-FI" sz="3200" dirty="0">
                <a:solidFill>
                  <a:schemeClr val="tx1"/>
                </a:solidFill>
              </a:rPr>
              <a:t/>
            </a:r>
            <a:br>
              <a:rPr lang="fi-FI" sz="3200" dirty="0">
                <a:solidFill>
                  <a:schemeClr val="tx1"/>
                </a:solidFill>
              </a:rPr>
            </a:br>
            <a:r>
              <a:rPr lang="fi-FI" sz="3200" dirty="0">
                <a:solidFill>
                  <a:schemeClr val="tx1"/>
                </a:solidFill>
              </a:rPr>
              <a:t/>
            </a:r>
            <a:br>
              <a:rPr lang="fi-FI" sz="3200" dirty="0">
                <a:solidFill>
                  <a:schemeClr val="tx1"/>
                </a:solidFill>
              </a:rPr>
            </a:br>
            <a:endParaRPr lang="fi-FI" sz="2800" dirty="0">
              <a:solidFill>
                <a:schemeClr val="tx1"/>
              </a:solidFill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26ED0D6-4314-A42C-A03F-D82EC776F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F3FE-30BE-2040-9151-6FBC4992BF4F}" type="datetime1">
              <a:rPr lang="fi-FI" smtClean="0"/>
              <a:t>8.5.2026</a:t>
            </a:fld>
            <a:endParaRPr lang="en-GB" dirty="0"/>
          </a:p>
        </p:txBody>
      </p:sp>
      <p:sp>
        <p:nvSpPr>
          <p:cNvPr id="2" name="Suorakulmio 1"/>
          <p:cNvSpPr/>
          <p:nvPr/>
        </p:nvSpPr>
        <p:spPr>
          <a:xfrm>
            <a:off x="749300" y="355406"/>
            <a:ext cx="107315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6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Esimerkkejä markkinoinnin ja viestinnän kursseista, joita voi hyvin soveltaa yritysprojekteihin: </a:t>
            </a:r>
            <a:endParaRPr lang="en-US" sz="36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44440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8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79C2"/>
      </a:accent1>
      <a:accent2>
        <a:srgbClr val="8BADDC"/>
      </a:accent2>
      <a:accent3>
        <a:srgbClr val="00AACD"/>
      </a:accent3>
      <a:accent4>
        <a:srgbClr val="CAD510"/>
      </a:accent4>
      <a:accent5>
        <a:srgbClr val="99C879"/>
      </a:accent5>
      <a:accent6>
        <a:srgbClr val="FBB900"/>
      </a:accent6>
      <a:hlink>
        <a:srgbClr val="DF006E"/>
      </a:hlink>
      <a:folHlink>
        <a:srgbClr val="888B8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" id="{52555442-05FA-4F47-A853-E0C66F7ED2A0}" vid="{76CBA6F5-C2A6-4B06-AD0F-6325776EE8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5E717C700F58C4B814BDAC782DF1B69" ma:contentTypeVersion="4" ma:contentTypeDescription="Luo uusi asiakirja." ma:contentTypeScope="" ma:versionID="2dcee05e4e6ac1143b78801b4f9527bb">
  <xsd:schema xmlns:xsd="http://www.w3.org/2001/XMLSchema" xmlns:xs="http://www.w3.org/2001/XMLSchema" xmlns:p="http://schemas.microsoft.com/office/2006/metadata/properties" xmlns:ns2="ef0fbb47-8656-4fad-854f-0d640c4094fd" targetNamespace="http://schemas.microsoft.com/office/2006/metadata/properties" ma:root="true" ma:fieldsID="64eb9917dbfc568bae1142bf3f8bdc71" ns2:_="">
    <xsd:import namespace="ef0fbb47-8656-4fad-854f-0d640c4094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0fbb47-8656-4fad-854f-0d640c4094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D4E12E-7268-4B03-A47B-0755D62B5E31}">
  <ds:schemaRefs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ef0fbb47-8656-4fad-854f-0d640c4094fd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46C03B-CD3A-4EA0-AAA4-0E00E89645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335ED5-43A5-4B95-8F95-69DEA40434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0fbb47-8656-4fad-854f-0d640c4094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HH-PowerPoint-pohja</Template>
  <TotalTime>110</TotalTime>
  <Words>349</Words>
  <Application>Microsoft Macintosh PowerPoint</Application>
  <PresentationFormat>Laajakuva</PresentationFormat>
  <Paragraphs>79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Calibri</vt:lpstr>
      <vt:lpstr>Dharma Gothic E</vt:lpstr>
      <vt:lpstr>Wingdings</vt:lpstr>
      <vt:lpstr>Arial</vt:lpstr>
      <vt:lpstr>Office Theme</vt:lpstr>
      <vt:lpstr>Opinnollistaminen ja työharjoittelu</vt:lpstr>
      <vt:lpstr>Harjoittelu osana korkeakouluopintoja  </vt:lpstr>
      <vt:lpstr>Harjoittelu osana korkeakouluopintoja  </vt:lpstr>
      <vt:lpstr>PowerPoint-esitys</vt:lpstr>
      <vt:lpstr>Opinnollistamisen malli Haaga-Heliassa </vt:lpstr>
      <vt:lpstr>Eli lyhyesti:  Opinnollistaminen tarkoittaa opintojaksojen suorittamista yrityksessä niin, että kurssien oppimistavoitteet saavutetaan projektityössä.  </vt:lpstr>
      <vt:lpstr>Opinnollistamisen prosessi Haaga-Heliassa </vt:lpstr>
      <vt:lpstr>JobTeaser tavoittaa laajasti opiskelijoita</vt:lpstr>
      <vt:lpstr>  Markkinoinnin ja viestinnän työelämäprojekti 5-10 op  Markkinoinnin ja viestinnän luovat ratkaisut 5-10 op   Sosiaalinen media, sisältömarkkinointi ja vaikuttajat 5 op   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Opintojakson opinnollistaminen</dc:title>
  <dc:creator>Autio Tarja</dc:creator>
  <cp:lastModifiedBy>Jenni Brisk</cp:lastModifiedBy>
  <cp:revision>8</cp:revision>
  <cp:lastPrinted>2020-09-28T07:56:54Z</cp:lastPrinted>
  <dcterms:created xsi:type="dcterms:W3CDTF">2026-01-27T08:25:04Z</dcterms:created>
  <dcterms:modified xsi:type="dcterms:W3CDTF">2026-05-08T09:51:29Z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0x01010065E717C700F58C4B814BDAC782DF1B69</vt:lpwstr>
  </property>
</Properties>
</file>